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Play" panose="020B0604020202020204" charset="0"/>
      <p:regular r:id="rId13"/>
      <p:bold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pyCYNaf0rTt8Zdw/laiEpWURM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" name="Google Shape;11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4" name="Google Shape;16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6" name="Google Shape;11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8" name="Google Shape;12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1aa29928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g321aa29928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1aa29928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0" name="Google Shape;140;g321aa29928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21aa29928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321aa29928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1aa29928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g321aa29928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21a9ef1c0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8" name="Google Shape;158;g321a9ef1c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OBJECT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g2d73399466f_1_9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2d73399466f_1_9"/>
          <p:cNvSpPr txBox="1">
            <a:spLocks noGrp="1"/>
          </p:cNvSpPr>
          <p:nvPr>
            <p:ph type="title"/>
          </p:nvPr>
        </p:nvSpPr>
        <p:spPr>
          <a:xfrm>
            <a:off x="1200606" y="129647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oboto"/>
              <a:buNone/>
              <a:defRPr sz="3200" b="1"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2d73399466f_1_9"/>
          <p:cNvSpPr txBox="1">
            <a:spLocks noGrp="1"/>
          </p:cNvSpPr>
          <p:nvPr>
            <p:ph type="body" idx="1"/>
          </p:nvPr>
        </p:nvSpPr>
        <p:spPr>
          <a:xfrm>
            <a:off x="1294650" y="2106725"/>
            <a:ext cx="10059300" cy="3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g2d73399466f_1_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 1">
  <p:cSld name="2_Title and Content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2d73399466f_1_2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g2d73399466f_1_2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2d73399466f_1_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g2d73399466f_1_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2d73399466f_1_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" name="Google Shape;36;g2d73399466f_1_23"/>
          <p:cNvSpPr txBox="1">
            <a:spLocks noGrp="1"/>
          </p:cNvSpPr>
          <p:nvPr>
            <p:ph type="body" idx="1"/>
          </p:nvPr>
        </p:nvSpPr>
        <p:spPr>
          <a:xfrm>
            <a:off x="1296000" y="1754900"/>
            <a:ext cx="10059300" cy="4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1294646" y="2082296"/>
            <a:ext cx="10059154" cy="47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600"/>
              <a:buChar char="•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400"/>
              <a:buChar char="•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A close-up of a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206E"/>
              </a:buClr>
              <a:buSzPts val="3200"/>
              <a:buFont typeface="Roboto"/>
              <a:buNone/>
              <a:defRPr sz="3200" b="1">
                <a:solidFill>
                  <a:srgbClr val="78206E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9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lthaffairs.org/doi/abs/10.1377/hlthaff.27.3.75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med.ncbi.nlm.nih.gov/3506100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ctrTitle"/>
          </p:nvPr>
        </p:nvSpPr>
        <p:spPr>
          <a:xfrm>
            <a:off x="626425" y="3707175"/>
            <a:ext cx="10318200" cy="8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Source: 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Kaplan L. </a:t>
            </a: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Achieving the Quintuple Aims of Care in Obesity Treatment. Presented at ObesityWeek</a:t>
            </a:r>
            <a:r>
              <a:rPr lang="en-GB" sz="17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2024.</a:t>
            </a:r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subTitle" idx="1"/>
          </p:nvPr>
        </p:nvSpPr>
        <p:spPr>
          <a:xfrm>
            <a:off x="626425" y="2466675"/>
            <a:ext cx="9691800" cy="12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92075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3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Achieving the Quintuple Aims of Care in Obesity Treatment</a:t>
            </a:r>
            <a:endParaRPr sz="3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References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67" name="Google Shape;167;p24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300" cy="3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lang="en-GB" sz="1400" dirty="0"/>
              <a:t>Berwick DM, Nolan TW, Whittington J. The triple aim: care, health, and cost. </a:t>
            </a:r>
            <a:r>
              <a:rPr lang="en-GB" sz="1400" u="sng" dirty="0">
                <a:solidFill>
                  <a:schemeClr val="hlink"/>
                </a:solidFill>
                <a:hlinkClick r:id="rId3"/>
              </a:rPr>
              <a:t>Health </a:t>
            </a:r>
            <a:r>
              <a:rPr lang="en-GB" sz="1400" u="sng" dirty="0" err="1">
                <a:solidFill>
                  <a:schemeClr val="hlink"/>
                </a:solidFill>
                <a:hlinkClick r:id="rId3"/>
              </a:rPr>
              <a:t>Aff</a:t>
            </a:r>
            <a:r>
              <a:rPr lang="en-GB" sz="1400" u="sng" dirty="0">
                <a:solidFill>
                  <a:schemeClr val="hlink"/>
                </a:solidFill>
                <a:hlinkClick r:id="rId3"/>
              </a:rPr>
              <a:t> (Millwood) 2008;27(3):759–69.</a:t>
            </a:r>
            <a:r>
              <a:rPr lang="en-GB" sz="1400" dirty="0"/>
              <a:t>  </a:t>
            </a:r>
            <a:endParaRPr sz="1400" dirty="0"/>
          </a:p>
          <a:p>
            <a: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AutoNum type="arabicPeriod"/>
            </a:pPr>
            <a:r>
              <a:rPr lang="en-GB" sz="1400" dirty="0" err="1"/>
              <a:t>Nundy</a:t>
            </a:r>
            <a:r>
              <a:rPr lang="en-GB" sz="1400" dirty="0"/>
              <a:t> S, Cooper LA, Mate KS. The Quintuple Aim for Health Care Improvement: A New Imperative to Advance Health Equity. JAMA 2022;327(6):521–22. </a:t>
            </a:r>
            <a:r>
              <a:rPr lang="en-GB" sz="1400" u="sng" dirty="0">
                <a:solidFill>
                  <a:schemeClr val="hlink"/>
                </a:solidFill>
                <a:hlinkClick r:id="rId4"/>
              </a:rPr>
              <a:t>JAMA. 2022 Feb 8;327(6):521-522.</a:t>
            </a:r>
            <a:endParaRPr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Key messages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body" idx="1"/>
          </p:nvPr>
        </p:nvSpPr>
        <p:spPr>
          <a:xfrm>
            <a:off x="1296000" y="2199992"/>
            <a:ext cx="10059300" cy="3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Global obesity rates are still rising, and prevention efforts have been unsuccessful.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Optimizing obesity care requires an integrated approach.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Relief of obesity symptoms, disability, and fear is the responsibility of the healthcare system.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Effective new drug classes can drive markets and change public policy. </a:t>
            </a:r>
            <a:endParaRPr sz="2000"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3027"/>
              <a:buFont typeface="Roboto"/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Background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Despite obesity being identified as an epidemic in 1984, it has still not been eradicated.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global population of overweight or obesity is still increasing.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Obesity reflects pathophysiological dysfunction within the body, and warrants treatment.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Relief of suffering from obesity-induced symptoms, disability, and fear is the responsibility of the healthcare system.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Healthcare organizations have five key aims: to enhance patient experience, improve provider satisfaction, reduce cost of care, advance health equity, and improve population health.¹⁻²</a:t>
            </a: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88888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Comprehensive obesity care | </a:t>
            </a:r>
            <a:r>
              <a:rPr lang="en-GB" sz="2800">
                <a:solidFill>
                  <a:schemeClr val="dk1"/>
                </a:solidFill>
              </a:rPr>
              <a:t>Enhancing the patient experience: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1296000" y="22128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At present, the care pathway in the USA is determined by the patient’s choice of entry point – for example, if they visit a nutritionist or a surgeon they will get a very different approach.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patient experience can be enhanced by delivering comprehensive obesity </a:t>
            </a:r>
            <a:r>
              <a:rPr lang="en-GB" sz="2000" dirty="0" err="1"/>
              <a:t>centers</a:t>
            </a:r>
            <a:r>
              <a:rPr lang="en-GB" sz="2000" dirty="0"/>
              <a:t> – where care can be targeted and patient-focused in order to optimize outcomes.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In a comprehensive care </a:t>
            </a:r>
            <a:r>
              <a:rPr lang="en-GB" sz="2000" dirty="0" err="1"/>
              <a:t>center</a:t>
            </a:r>
            <a:r>
              <a:rPr lang="en-GB" sz="2000" dirty="0"/>
              <a:t>, the patient chooses the care pathway from all evidence-based options and based on expert guidance.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</a:t>
            </a:r>
            <a:r>
              <a:rPr lang="en-GB" sz="2000" dirty="0" err="1"/>
              <a:t>center</a:t>
            </a:r>
            <a:r>
              <a:rPr lang="en-GB" sz="2000" dirty="0"/>
              <a:t> should be able to provide medical evaluation, a range of lifestyle/pharmacological therapies, as well as metabolic surgery, and nutritional and psychological support. </a:t>
            </a:r>
            <a:endParaRPr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1aa29928a_0_0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88888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Comprehensive obesity care | </a:t>
            </a:r>
            <a:r>
              <a:rPr lang="en-GB" sz="2800">
                <a:solidFill>
                  <a:schemeClr val="dk1"/>
                </a:solidFill>
              </a:rPr>
              <a:t>Improving provider satisfaction: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37" name="Google Shape;137;g321aa29928a_0_0"/>
          <p:cNvSpPr txBox="1">
            <a:spLocks noGrp="1"/>
          </p:cNvSpPr>
          <p:nvPr>
            <p:ph type="body" idx="1"/>
          </p:nvPr>
        </p:nvSpPr>
        <p:spPr>
          <a:xfrm>
            <a:off x="1296000" y="22128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classic activities of a physician are to establish diagnosis, prescribe, and support the patient through that treatment; it does not include intensive counselling.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In obesity, diagnosis requires no specialist skills, treatment has traditionally been limited, and specialists are rare. Additionally, provider bias often interferes with support.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Comprehensive </a:t>
            </a:r>
            <a:r>
              <a:rPr lang="en-GB" sz="2000" dirty="0" err="1"/>
              <a:t>centers</a:t>
            </a:r>
            <a:r>
              <a:rPr lang="en-GB" sz="2000" dirty="0"/>
              <a:t> in other disease areas have shown that workers experience higher job satisfaction in this environment.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Activities are more directly aligned with career goals, and there is a greater likelihood of clinical success. </a:t>
            </a:r>
            <a:endParaRPr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1aa29928a_0_5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Comprehensive obesity care </a:t>
            </a:r>
            <a:r>
              <a:rPr lang="en-GB" sz="3600">
                <a:solidFill>
                  <a:schemeClr val="dk1"/>
                </a:solidFill>
              </a:rPr>
              <a:t>|</a:t>
            </a:r>
            <a:r>
              <a:rPr lang="en-GB" sz="2500">
                <a:solidFill>
                  <a:schemeClr val="dk1"/>
                </a:solidFill>
              </a:rPr>
              <a:t> Reducing cost of care: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43" name="Google Shape;143;g321aa29928a_0_5"/>
          <p:cNvSpPr txBox="1">
            <a:spLocks noGrp="1"/>
          </p:cNvSpPr>
          <p:nvPr>
            <p:ph type="body" idx="1"/>
          </p:nvPr>
        </p:nvSpPr>
        <p:spPr>
          <a:xfrm>
            <a:off x="1296000" y="22128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Comprehensive </a:t>
            </a:r>
            <a:r>
              <a:rPr lang="en-GB" sz="2000" dirty="0" err="1"/>
              <a:t>centers</a:t>
            </a:r>
            <a:r>
              <a:rPr lang="en-GB" sz="2000" dirty="0"/>
              <a:t> reduce duplicated efforts.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Costs can be reduced with standardized treatment algorithms and streamlined data collection.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Strategies for access should be based on the patient’s clinical need and treatment value, and not according to their personal resources. </a:t>
            </a:r>
            <a:endParaRPr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21aa29928a_0_10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Comprehensive obesity care </a:t>
            </a:r>
            <a:r>
              <a:rPr lang="en-GB" sz="3600">
                <a:solidFill>
                  <a:schemeClr val="dk1"/>
                </a:solidFill>
              </a:rPr>
              <a:t>|</a:t>
            </a:r>
            <a:r>
              <a:rPr lang="en-GB" sz="2500">
                <a:solidFill>
                  <a:schemeClr val="dk1"/>
                </a:solidFill>
              </a:rPr>
              <a:t> Advancing health equity: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49" name="Google Shape;149;g321aa29928a_0_10"/>
          <p:cNvSpPr txBox="1">
            <a:spLocks noGrp="1"/>
          </p:cNvSpPr>
          <p:nvPr>
            <p:ph type="body" idx="1"/>
          </p:nvPr>
        </p:nvSpPr>
        <p:spPr>
          <a:xfrm>
            <a:off x="1296000" y="22128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A common strategy to drive greater equity is to increase overall access.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This is not possible in obesity due to the significant patient numbers, so there is a need to increase equity first. 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Measuring and optimizing clinical and economic benefits will allow equitable care to be scaled up.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More equitable strategies may be providing care depending on the degree of obesity or overall clinical severity, or likelihood of clinical improvement with treatment.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Priority should be given for obesity that interferes with effective care of another disease. </a:t>
            </a: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21aa29928a_0_15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Comprehensive obesity care </a:t>
            </a:r>
            <a:r>
              <a:rPr lang="en-GB" sz="3600">
                <a:solidFill>
                  <a:schemeClr val="dk1"/>
                </a:solidFill>
              </a:rPr>
              <a:t>|</a:t>
            </a:r>
            <a:r>
              <a:rPr lang="en-GB" sz="2500">
                <a:solidFill>
                  <a:schemeClr val="dk1"/>
                </a:solidFill>
              </a:rPr>
              <a:t> Improving population health: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55" name="Google Shape;155;g321aa29928a_0_15"/>
          <p:cNvSpPr txBox="1">
            <a:spLocks noGrp="1"/>
          </p:cNvSpPr>
          <p:nvPr>
            <p:ph type="body" idx="1"/>
          </p:nvPr>
        </p:nvSpPr>
        <p:spPr>
          <a:xfrm>
            <a:off x="1296000" y="22128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is a need for shared understanding of obesity across treating disciplines. </a:t>
            </a:r>
            <a:endParaRPr sz="2000" dirty="0"/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More comparable data are needed about different modalities of treatment. </a:t>
            </a:r>
            <a:endParaRPr sz="2000" dirty="0"/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Clinical practice guidelines should reflect the strongest and most reliable evidence. </a:t>
            </a:r>
            <a:endParaRPr sz="2000" dirty="0"/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Engagement of primary-care providers is critical, with guidelines for referral to obesity specialists. </a:t>
            </a:r>
            <a:endParaRPr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21a9ef1c0a_0_0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Conclusions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61" name="Google Shape;161;g321a9ef1c0a_0_0"/>
          <p:cNvSpPr txBox="1">
            <a:spLocks noGrp="1"/>
          </p:cNvSpPr>
          <p:nvPr>
            <p:ph type="body" idx="1"/>
          </p:nvPr>
        </p:nvSpPr>
        <p:spPr>
          <a:xfrm>
            <a:off x="1296000" y="21366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is a default reluctance to treat obesity, and a lack of prescriptive guidelines.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Obesity should be treated as any other chronic disease, using rational strategies with demonstrated effectiveness and predictive models.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future of obesity care starts with an engaged primary-care provider.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is a need for comprehensive obesity care </a:t>
            </a:r>
            <a:r>
              <a:rPr lang="en-GB" sz="2000" dirty="0" err="1"/>
              <a:t>centers</a:t>
            </a:r>
            <a:r>
              <a:rPr lang="en-GB" sz="2000" dirty="0"/>
              <a:t> to bring specialists under one roof.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Effective new drug classes can drive markets and change public policy. </a:t>
            </a:r>
            <a:endParaRPr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758</Words>
  <Application>Microsoft Office PowerPoint</Application>
  <PresentationFormat>Widescreen</PresentationFormat>
  <Paragraphs>47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Play</vt:lpstr>
      <vt:lpstr>Calibri</vt:lpstr>
      <vt:lpstr>Roboto</vt:lpstr>
      <vt:lpstr>Office Theme</vt:lpstr>
      <vt:lpstr>Source: Kaplan L. Achieving the Quintuple Aims of Care in Obesity Treatment. Presented at ObesityWeek® 2024.</vt:lpstr>
      <vt:lpstr>Key messages</vt:lpstr>
      <vt:lpstr>Background</vt:lpstr>
      <vt:lpstr>Comprehensive obesity care | Enhancing the patient experience:</vt:lpstr>
      <vt:lpstr>Comprehensive obesity care | Improving provider satisfaction:</vt:lpstr>
      <vt:lpstr>Comprehensive obesity care | Reducing cost of care:</vt:lpstr>
      <vt:lpstr>Comprehensive obesity care | Advancing health equity:</vt:lpstr>
      <vt:lpstr>Comprehensive obesity care | Improving population health:</vt:lpstr>
      <vt:lpstr>Conclusions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Alice Lione</dc:creator>
  <cp:lastModifiedBy>Alice Lione</cp:lastModifiedBy>
  <cp:revision>2</cp:revision>
  <dcterms:created xsi:type="dcterms:W3CDTF">2024-11-05T11:17:53Z</dcterms:created>
  <dcterms:modified xsi:type="dcterms:W3CDTF">2025-01-14T09:26:43Z</dcterms:modified>
</cp:coreProperties>
</file>