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embeddedFontLst>
    <p:embeddedFont>
      <p:font typeface="Play" panose="020B0604020202020204" charset="0"/>
      <p:regular r:id="rId13"/>
      <p:bold r:id="rId14"/>
    </p:embeddedFont>
    <p:embeddedFont>
      <p:font typeface="Roboto" panose="02000000000000000000" pitchFamily="2" charset="0"/>
      <p:regular r:id="rId15"/>
      <p:bold r:id="rId16"/>
      <p:italic r:id="rId17"/>
      <p:boldItalic r:id="rId1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1" roundtripDataSignature="AMtx7miZyp43Mq7B/DGtggWbONZsDXVi8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00" d="100"/>
          <a:sy n="100" d="100"/>
        </p:scale>
        <p:origin x="59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3" Type="http://schemas.openxmlformats.org/officeDocument/2006/relationships/slide" Target="slides/slide2.xml"/><Relationship Id="rId21" Type="http://customschemas.google.com/relationships/presentationmetadata" Target="metadata"/><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5.fntdata"/><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p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10" name="Google Shape;110;p1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p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164" name="Google Shape;164;p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116" name="Google Shape;116;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122" name="Google Shape;122;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p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128" name="Google Shape;128;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134" name="Google Shape;134;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g3225231175c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140" name="Google Shape;140;g3225231175c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p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146" name="Google Shape;146;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152" name="Google Shape;152;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p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158" name="Google Shape;158;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
        <p:cNvGrpSpPr/>
        <p:nvPr/>
      </p:nvGrpSpPr>
      <p:grpSpPr>
        <a:xfrm>
          <a:off x="0" y="0"/>
          <a:ext cx="0" cy="0"/>
          <a:chOff x="0" y="0"/>
          <a:chExt cx="0" cy="0"/>
        </a:xfrm>
      </p:grpSpPr>
      <p:sp>
        <p:nvSpPr>
          <p:cNvPr id="12" name="Google Shape;12;p4"/>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Play"/>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 name="Google Shape;13;p4"/>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4" name="Google Shape;14;p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15" name="Google Shape;15;p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16" name="Google Shape;16;p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dirty="0"/>
          </a:p>
        </p:txBody>
      </p:sp>
      <p:pic>
        <p:nvPicPr>
          <p:cNvPr id="17" name="Google Shape;17;p4"/>
          <p:cNvPicPr preferRelativeResize="0"/>
          <p:nvPr/>
        </p:nvPicPr>
        <p:blipFill rotWithShape="1">
          <a:blip r:embed="rId2">
            <a:alphaModFix/>
          </a:blip>
          <a:srcRect/>
          <a:stretch/>
        </p:blipFill>
        <p:spPr>
          <a:xfrm>
            <a:off x="0" y="0"/>
            <a:ext cx="12192000" cy="6858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73"/>
        <p:cNvGrpSpPr/>
        <p:nvPr/>
      </p:nvGrpSpPr>
      <p:grpSpPr>
        <a:xfrm>
          <a:off x="0" y="0"/>
          <a:ext cx="0" cy="0"/>
          <a:chOff x="0" y="0"/>
          <a:chExt cx="0" cy="0"/>
        </a:xfrm>
      </p:grpSpPr>
      <p:sp>
        <p:nvSpPr>
          <p:cNvPr id="74" name="Google Shape;74;p1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5" name="Google Shape;75;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76" name="Google Shape;76;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77" name="Google Shape;77;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8"/>
        <p:cNvGrpSpPr/>
        <p:nvPr/>
      </p:nvGrpSpPr>
      <p:grpSpPr>
        <a:xfrm>
          <a:off x="0" y="0"/>
          <a:ext cx="0" cy="0"/>
          <a:chOff x="0" y="0"/>
          <a:chExt cx="0" cy="0"/>
        </a:xfrm>
      </p:grpSpPr>
      <p:sp>
        <p:nvSpPr>
          <p:cNvPr id="79" name="Google Shape;79;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80" name="Google Shape;80;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81" name="Google Shape;81;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82"/>
        <p:cNvGrpSpPr/>
        <p:nvPr/>
      </p:nvGrpSpPr>
      <p:grpSpPr>
        <a:xfrm>
          <a:off x="0" y="0"/>
          <a:ext cx="0" cy="0"/>
          <a:chOff x="0" y="0"/>
          <a:chExt cx="0" cy="0"/>
        </a:xfrm>
      </p:grpSpPr>
      <p:sp>
        <p:nvSpPr>
          <p:cNvPr id="83" name="Google Shape;83;p12"/>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Play"/>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4" name="Google Shape;84;p12"/>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85" name="Google Shape;85;p12"/>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86" name="Google Shape;86;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87" name="Google Shape;87;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88" name="Google Shape;88;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89"/>
        <p:cNvGrpSpPr/>
        <p:nvPr/>
      </p:nvGrpSpPr>
      <p:grpSpPr>
        <a:xfrm>
          <a:off x="0" y="0"/>
          <a:ext cx="0" cy="0"/>
          <a:chOff x="0" y="0"/>
          <a:chExt cx="0" cy="0"/>
        </a:xfrm>
      </p:grpSpPr>
      <p:sp>
        <p:nvSpPr>
          <p:cNvPr id="90" name="Google Shape;90;p13"/>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Play"/>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1" name="Google Shape;91;p13"/>
          <p:cNvSpPr>
            <a:spLocks noGrp="1"/>
          </p:cNvSpPr>
          <p:nvPr>
            <p:ph type="pic" idx="2"/>
          </p:nvPr>
        </p:nvSpPr>
        <p:spPr>
          <a:xfrm>
            <a:off x="5183188" y="987425"/>
            <a:ext cx="6172200" cy="4873625"/>
          </a:xfrm>
          <a:prstGeom prst="rect">
            <a:avLst/>
          </a:prstGeom>
          <a:noFill/>
          <a:ln>
            <a:noFill/>
          </a:ln>
        </p:spPr>
      </p:sp>
      <p:sp>
        <p:nvSpPr>
          <p:cNvPr id="92" name="Google Shape;92;p13"/>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93" name="Google Shape;93;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94" name="Google Shape;94;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95" name="Google Shape;95;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96"/>
        <p:cNvGrpSpPr/>
        <p:nvPr/>
      </p:nvGrpSpPr>
      <p:grpSpPr>
        <a:xfrm>
          <a:off x="0" y="0"/>
          <a:ext cx="0" cy="0"/>
          <a:chOff x="0" y="0"/>
          <a:chExt cx="0" cy="0"/>
        </a:xfrm>
      </p:grpSpPr>
      <p:sp>
        <p:nvSpPr>
          <p:cNvPr id="97" name="Google Shape;97;p1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8" name="Google Shape;98;p14"/>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9" name="Google Shape;99;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100" name="Google Shape;100;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101" name="Google Shape;101;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02"/>
        <p:cNvGrpSpPr/>
        <p:nvPr/>
      </p:nvGrpSpPr>
      <p:grpSpPr>
        <a:xfrm>
          <a:off x="0" y="0"/>
          <a:ext cx="0" cy="0"/>
          <a:chOff x="0" y="0"/>
          <a:chExt cx="0" cy="0"/>
        </a:xfrm>
      </p:grpSpPr>
      <p:sp>
        <p:nvSpPr>
          <p:cNvPr id="103" name="Google Shape;103;p15"/>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4" name="Google Shape;104;p15"/>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5" name="Google Shape;105;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106" name="Google Shape;106;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107" name="Google Shape;107;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8"/>
        <p:cNvGrpSpPr/>
        <p:nvPr/>
      </p:nvGrpSpPr>
      <p:grpSpPr>
        <a:xfrm>
          <a:off x="0" y="0"/>
          <a:ext cx="0" cy="0"/>
          <a:chOff x="0" y="0"/>
          <a:chExt cx="0" cy="0"/>
        </a:xfrm>
      </p:grpSpPr>
      <p:pic>
        <p:nvPicPr>
          <p:cNvPr id="19" name="Google Shape;19;p3" descr="A screen shot of a screen&#10;&#10;Description automatically generated"/>
          <p:cNvPicPr preferRelativeResize="0"/>
          <p:nvPr/>
        </p:nvPicPr>
        <p:blipFill rotWithShape="1">
          <a:blip r:embed="rId2">
            <a:alphaModFix/>
          </a:blip>
          <a:srcRect/>
          <a:stretch/>
        </p:blipFill>
        <p:spPr>
          <a:xfrm>
            <a:off x="762" y="428"/>
            <a:ext cx="12190476" cy="6857143"/>
          </a:xfrm>
          <a:prstGeom prst="rect">
            <a:avLst/>
          </a:prstGeom>
          <a:noFill/>
          <a:ln>
            <a:noFill/>
          </a:ln>
        </p:spPr>
      </p:pic>
      <p:sp>
        <p:nvSpPr>
          <p:cNvPr id="20" name="Google Shape;20;p3"/>
          <p:cNvSpPr txBox="1">
            <a:spLocks noGrp="1"/>
          </p:cNvSpPr>
          <p:nvPr>
            <p:ph type="title"/>
          </p:nvPr>
        </p:nvSpPr>
        <p:spPr>
          <a:xfrm>
            <a:off x="932506" y="365126"/>
            <a:ext cx="10421293" cy="6941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3200"/>
              <a:buFont typeface="Roboto"/>
              <a:buNone/>
              <a:defRPr sz="3200" b="1">
                <a:solidFill>
                  <a:schemeClr val="lt1"/>
                </a:solidFill>
                <a:latin typeface="Roboto"/>
                <a:ea typeface="Roboto"/>
                <a:cs typeface="Roboto"/>
                <a:sym typeface="Roboto"/>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3"/>
          <p:cNvSpPr txBox="1">
            <a:spLocks noGrp="1"/>
          </p:cNvSpPr>
          <p:nvPr>
            <p:ph type="body" idx="1"/>
          </p:nvPr>
        </p:nvSpPr>
        <p:spPr>
          <a:xfrm>
            <a:off x="1294646" y="2199992"/>
            <a:ext cx="10059154" cy="3367889"/>
          </a:xfrm>
          <a:prstGeom prst="rect">
            <a:avLst/>
          </a:prstGeom>
          <a:noFill/>
          <a:ln>
            <a:noFill/>
          </a:ln>
        </p:spPr>
        <p:txBody>
          <a:bodyPr spcFirstLastPara="1" wrap="square" lIns="91425" tIns="45700" rIns="91425" bIns="45700" anchor="t" anchorCtr="0">
            <a:normAutofit/>
          </a:bodyPr>
          <a:lstStyle>
            <a:lvl1pPr marL="457200" lvl="0" indent="-406400" algn="l">
              <a:lnSpc>
                <a:spcPct val="100000"/>
              </a:lnSpc>
              <a:spcBef>
                <a:spcPts val="1000"/>
              </a:spcBef>
              <a:spcAft>
                <a:spcPts val="0"/>
              </a:spcAft>
              <a:buClr>
                <a:srgbClr val="7C9A53"/>
              </a:buClr>
              <a:buSzPts val="2800"/>
              <a:buFont typeface="Roboto"/>
              <a:buChar char="‣"/>
              <a:defRPr>
                <a:latin typeface="Roboto"/>
                <a:ea typeface="Roboto"/>
                <a:cs typeface="Roboto"/>
                <a:sym typeface="Roboto"/>
              </a:defRPr>
            </a:lvl1pPr>
            <a:lvl2pPr marL="914400" lvl="1" indent="-381000" algn="l">
              <a:lnSpc>
                <a:spcPct val="100000"/>
              </a:lnSpc>
              <a:spcBef>
                <a:spcPts val="500"/>
              </a:spcBef>
              <a:spcAft>
                <a:spcPts val="0"/>
              </a:spcAft>
              <a:buClr>
                <a:srgbClr val="7C9A53"/>
              </a:buClr>
              <a:buSzPts val="2400"/>
              <a:buFont typeface="Roboto"/>
              <a:buChar char="‣"/>
              <a:defRPr>
                <a:latin typeface="Roboto"/>
                <a:ea typeface="Roboto"/>
                <a:cs typeface="Roboto"/>
                <a:sym typeface="Roboto"/>
              </a:defRPr>
            </a:lvl2pPr>
            <a:lvl3pPr marL="1371600" lvl="2" indent="-355600" algn="l">
              <a:lnSpc>
                <a:spcPct val="100000"/>
              </a:lnSpc>
              <a:spcBef>
                <a:spcPts val="500"/>
              </a:spcBef>
              <a:spcAft>
                <a:spcPts val="0"/>
              </a:spcAft>
              <a:buClr>
                <a:srgbClr val="7C9A53"/>
              </a:buClr>
              <a:buSzPts val="2000"/>
              <a:buFont typeface="Roboto"/>
              <a:buChar char="‣"/>
              <a:defRPr>
                <a:latin typeface="Roboto"/>
                <a:ea typeface="Roboto"/>
                <a:cs typeface="Roboto"/>
                <a:sym typeface="Roboto"/>
              </a:defRPr>
            </a:lvl3pPr>
            <a:lvl4pPr marL="1828800" lvl="3" indent="-342900" algn="l">
              <a:lnSpc>
                <a:spcPct val="100000"/>
              </a:lnSpc>
              <a:spcBef>
                <a:spcPts val="500"/>
              </a:spcBef>
              <a:spcAft>
                <a:spcPts val="0"/>
              </a:spcAft>
              <a:buClr>
                <a:srgbClr val="7C9A53"/>
              </a:buClr>
              <a:buSzPts val="1800"/>
              <a:buFont typeface="Roboto"/>
              <a:buChar char="‣"/>
              <a:defRPr>
                <a:latin typeface="Roboto"/>
                <a:ea typeface="Roboto"/>
                <a:cs typeface="Roboto"/>
                <a:sym typeface="Roboto"/>
              </a:defRPr>
            </a:lvl4pPr>
            <a:lvl5pPr marL="2286000" lvl="4" indent="-342900" algn="l">
              <a:lnSpc>
                <a:spcPct val="100000"/>
              </a:lnSpc>
              <a:spcBef>
                <a:spcPts val="500"/>
              </a:spcBef>
              <a:spcAft>
                <a:spcPts val="0"/>
              </a:spcAft>
              <a:buClr>
                <a:srgbClr val="7C9A53"/>
              </a:buClr>
              <a:buSzPts val="1800"/>
              <a:buFont typeface="Roboto"/>
              <a:buChar char="‣"/>
              <a:defRPr>
                <a:latin typeface="Roboto"/>
                <a:ea typeface="Roboto"/>
                <a:cs typeface="Roboto"/>
                <a:sym typeface="Roboto"/>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2" name="Google Shape;22;p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23" name="Google Shape;23;p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24" name="Google Shape;24;p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1">
  <p:cSld name="OBJECT_1">
    <p:spTree>
      <p:nvGrpSpPr>
        <p:cNvPr id="1" name="Shape 25"/>
        <p:cNvGrpSpPr/>
        <p:nvPr/>
      </p:nvGrpSpPr>
      <p:grpSpPr>
        <a:xfrm>
          <a:off x="0" y="0"/>
          <a:ext cx="0" cy="0"/>
          <a:chOff x="0" y="0"/>
          <a:chExt cx="0" cy="0"/>
        </a:xfrm>
      </p:grpSpPr>
      <p:pic>
        <p:nvPicPr>
          <p:cNvPr id="26" name="Google Shape;26;g2d73399466f_1_9" descr="A screen shot of a screen&#10;&#10;Description automatically generated"/>
          <p:cNvPicPr preferRelativeResize="0"/>
          <p:nvPr/>
        </p:nvPicPr>
        <p:blipFill rotWithShape="1">
          <a:blip r:embed="rId2">
            <a:alphaModFix/>
          </a:blip>
          <a:srcRect/>
          <a:stretch/>
        </p:blipFill>
        <p:spPr>
          <a:xfrm>
            <a:off x="762" y="428"/>
            <a:ext cx="12190477" cy="6857143"/>
          </a:xfrm>
          <a:prstGeom prst="rect">
            <a:avLst/>
          </a:prstGeom>
          <a:noFill/>
          <a:ln>
            <a:noFill/>
          </a:ln>
        </p:spPr>
      </p:pic>
      <p:sp>
        <p:nvSpPr>
          <p:cNvPr id="27" name="Google Shape;27;g2d73399466f_1_9"/>
          <p:cNvSpPr txBox="1">
            <a:spLocks noGrp="1"/>
          </p:cNvSpPr>
          <p:nvPr>
            <p:ph type="title"/>
          </p:nvPr>
        </p:nvSpPr>
        <p:spPr>
          <a:xfrm>
            <a:off x="1200606" y="1296476"/>
            <a:ext cx="10421400" cy="6942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SzPts val="3200"/>
              <a:buFont typeface="Roboto"/>
              <a:buNone/>
              <a:defRPr sz="3200" b="1">
                <a:latin typeface="Roboto"/>
                <a:ea typeface="Roboto"/>
                <a:cs typeface="Roboto"/>
                <a:sym typeface="Roboto"/>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g2d73399466f_1_9"/>
          <p:cNvSpPr txBox="1">
            <a:spLocks noGrp="1"/>
          </p:cNvSpPr>
          <p:nvPr>
            <p:ph type="body" idx="1"/>
          </p:nvPr>
        </p:nvSpPr>
        <p:spPr>
          <a:xfrm>
            <a:off x="1294650" y="2106725"/>
            <a:ext cx="10059300" cy="3461100"/>
          </a:xfrm>
          <a:prstGeom prst="rect">
            <a:avLst/>
          </a:prstGeom>
          <a:noFill/>
          <a:ln>
            <a:noFill/>
          </a:ln>
        </p:spPr>
        <p:txBody>
          <a:bodyPr spcFirstLastPara="1" wrap="square" lIns="91425" tIns="45700" rIns="91425" bIns="45700" anchor="t" anchorCtr="0">
            <a:normAutofit/>
          </a:bodyPr>
          <a:lstStyle>
            <a:lvl1pPr marL="457200" lvl="0" indent="-355600" algn="l">
              <a:lnSpc>
                <a:spcPct val="100000"/>
              </a:lnSpc>
              <a:spcBef>
                <a:spcPts val="1000"/>
              </a:spcBef>
              <a:spcAft>
                <a:spcPts val="0"/>
              </a:spcAft>
              <a:buClr>
                <a:srgbClr val="7C9A53"/>
              </a:buClr>
              <a:buSzPts val="2000"/>
              <a:buFont typeface="Roboto"/>
              <a:buChar char="‣"/>
              <a:defRPr sz="2000">
                <a:latin typeface="Roboto"/>
                <a:ea typeface="Roboto"/>
                <a:cs typeface="Roboto"/>
                <a:sym typeface="Roboto"/>
              </a:defRPr>
            </a:lvl1pPr>
            <a:lvl2pPr marL="914400" lvl="1" indent="-342900" algn="l">
              <a:lnSpc>
                <a:spcPct val="100000"/>
              </a:lnSpc>
              <a:spcBef>
                <a:spcPts val="500"/>
              </a:spcBef>
              <a:spcAft>
                <a:spcPts val="0"/>
              </a:spcAft>
              <a:buClr>
                <a:srgbClr val="7C9A53"/>
              </a:buClr>
              <a:buSzPts val="1800"/>
              <a:buFont typeface="Roboto"/>
              <a:buChar char="‣"/>
              <a:defRPr sz="1800">
                <a:latin typeface="Roboto"/>
                <a:ea typeface="Roboto"/>
                <a:cs typeface="Roboto"/>
                <a:sym typeface="Roboto"/>
              </a:defRPr>
            </a:lvl2pPr>
            <a:lvl3pPr marL="1371600" lvl="2" indent="-336550" algn="l">
              <a:lnSpc>
                <a:spcPct val="100000"/>
              </a:lnSpc>
              <a:spcBef>
                <a:spcPts val="500"/>
              </a:spcBef>
              <a:spcAft>
                <a:spcPts val="0"/>
              </a:spcAft>
              <a:buClr>
                <a:srgbClr val="7C9A53"/>
              </a:buClr>
              <a:buSzPts val="1700"/>
              <a:buFont typeface="Roboto"/>
              <a:buChar char="‣"/>
              <a:defRPr sz="1700">
                <a:latin typeface="Roboto"/>
                <a:ea typeface="Roboto"/>
                <a:cs typeface="Roboto"/>
                <a:sym typeface="Roboto"/>
              </a:defRPr>
            </a:lvl3pPr>
            <a:lvl4pPr marL="1828800" lvl="3" indent="-342900" algn="l">
              <a:lnSpc>
                <a:spcPct val="100000"/>
              </a:lnSpc>
              <a:spcBef>
                <a:spcPts val="500"/>
              </a:spcBef>
              <a:spcAft>
                <a:spcPts val="0"/>
              </a:spcAft>
              <a:buClr>
                <a:srgbClr val="7C9A53"/>
              </a:buClr>
              <a:buSzPts val="1800"/>
              <a:buFont typeface="Roboto"/>
              <a:buChar char="‣"/>
              <a:defRPr>
                <a:latin typeface="Roboto"/>
                <a:ea typeface="Roboto"/>
                <a:cs typeface="Roboto"/>
                <a:sym typeface="Roboto"/>
              </a:defRPr>
            </a:lvl4pPr>
            <a:lvl5pPr marL="2286000" lvl="4" indent="-342900" algn="l">
              <a:lnSpc>
                <a:spcPct val="100000"/>
              </a:lnSpc>
              <a:spcBef>
                <a:spcPts val="500"/>
              </a:spcBef>
              <a:spcAft>
                <a:spcPts val="0"/>
              </a:spcAft>
              <a:buClr>
                <a:srgbClr val="7C9A53"/>
              </a:buClr>
              <a:buSzPts val="1800"/>
              <a:buFont typeface="Roboto"/>
              <a:buChar char="‣"/>
              <a:defRPr>
                <a:latin typeface="Roboto"/>
                <a:ea typeface="Roboto"/>
                <a:cs typeface="Roboto"/>
                <a:sym typeface="Roboto"/>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9" name="Google Shape;29;g2d73399466f_1_9"/>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2_Title and Content 1">
  <p:cSld name="2_Title and Content_1">
    <p:spTree>
      <p:nvGrpSpPr>
        <p:cNvPr id="1" name="Shape 30"/>
        <p:cNvGrpSpPr/>
        <p:nvPr/>
      </p:nvGrpSpPr>
      <p:grpSpPr>
        <a:xfrm>
          <a:off x="0" y="0"/>
          <a:ext cx="0" cy="0"/>
          <a:chOff x="0" y="0"/>
          <a:chExt cx="0" cy="0"/>
        </a:xfrm>
      </p:grpSpPr>
      <p:pic>
        <p:nvPicPr>
          <p:cNvPr id="31" name="Google Shape;31;g2d73399466f_1_23" descr="A screen shot of a screen&#10;&#10;Description automatically generated"/>
          <p:cNvPicPr preferRelativeResize="0"/>
          <p:nvPr/>
        </p:nvPicPr>
        <p:blipFill rotWithShape="1">
          <a:blip r:embed="rId2">
            <a:alphaModFix/>
          </a:blip>
          <a:srcRect/>
          <a:stretch/>
        </p:blipFill>
        <p:spPr>
          <a:xfrm>
            <a:off x="762" y="428"/>
            <a:ext cx="12190477" cy="6857143"/>
          </a:xfrm>
          <a:prstGeom prst="rect">
            <a:avLst/>
          </a:prstGeom>
          <a:noFill/>
          <a:ln>
            <a:noFill/>
          </a:ln>
        </p:spPr>
      </p:pic>
      <p:sp>
        <p:nvSpPr>
          <p:cNvPr id="32" name="Google Shape;32;g2d73399466f_1_23"/>
          <p:cNvSpPr txBox="1">
            <a:spLocks noGrp="1"/>
          </p:cNvSpPr>
          <p:nvPr>
            <p:ph type="title"/>
          </p:nvPr>
        </p:nvSpPr>
        <p:spPr>
          <a:xfrm>
            <a:off x="932506" y="365126"/>
            <a:ext cx="10421400" cy="6942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3200"/>
              <a:buFont typeface="Roboto"/>
              <a:buNone/>
              <a:defRPr sz="3200" b="1">
                <a:solidFill>
                  <a:schemeClr val="lt1"/>
                </a:solidFill>
                <a:latin typeface="Roboto"/>
                <a:ea typeface="Roboto"/>
                <a:cs typeface="Roboto"/>
                <a:sym typeface="Roboto"/>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g2d73399466f_1_23"/>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34" name="Google Shape;34;g2d73399466f_1_23"/>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35" name="Google Shape;35;g2d73399466f_1_23"/>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dirty="0"/>
          </a:p>
        </p:txBody>
      </p:sp>
      <p:sp>
        <p:nvSpPr>
          <p:cNvPr id="36" name="Google Shape;36;g2d73399466f_1_23"/>
          <p:cNvSpPr txBox="1">
            <a:spLocks noGrp="1"/>
          </p:cNvSpPr>
          <p:nvPr>
            <p:ph type="body" idx="1"/>
          </p:nvPr>
        </p:nvSpPr>
        <p:spPr>
          <a:xfrm>
            <a:off x="1296000" y="1754900"/>
            <a:ext cx="10059300" cy="4147800"/>
          </a:xfrm>
          <a:prstGeom prst="rect">
            <a:avLst/>
          </a:prstGeom>
          <a:noFill/>
          <a:ln>
            <a:noFill/>
          </a:ln>
        </p:spPr>
        <p:txBody>
          <a:bodyPr spcFirstLastPara="1" wrap="square" lIns="91425" tIns="45700" rIns="91425" bIns="45700" anchor="t" anchorCtr="0">
            <a:normAutofit/>
          </a:bodyPr>
          <a:lstStyle>
            <a:lvl1pPr marL="457200" lvl="0" indent="-355600" algn="l">
              <a:lnSpc>
                <a:spcPct val="100000"/>
              </a:lnSpc>
              <a:spcBef>
                <a:spcPts val="1000"/>
              </a:spcBef>
              <a:spcAft>
                <a:spcPts val="0"/>
              </a:spcAft>
              <a:buClr>
                <a:srgbClr val="7C9A53"/>
              </a:buClr>
              <a:buSzPts val="2000"/>
              <a:buFont typeface="Roboto"/>
              <a:buChar char="‣"/>
              <a:defRPr sz="2000">
                <a:latin typeface="Roboto"/>
                <a:ea typeface="Roboto"/>
                <a:cs typeface="Roboto"/>
                <a:sym typeface="Roboto"/>
              </a:defRPr>
            </a:lvl1pPr>
            <a:lvl2pPr marL="914400" lvl="1" indent="-342900" algn="l">
              <a:lnSpc>
                <a:spcPct val="100000"/>
              </a:lnSpc>
              <a:spcBef>
                <a:spcPts val="500"/>
              </a:spcBef>
              <a:spcAft>
                <a:spcPts val="0"/>
              </a:spcAft>
              <a:buClr>
                <a:srgbClr val="7C9A53"/>
              </a:buClr>
              <a:buSzPts val="1800"/>
              <a:buFont typeface="Roboto"/>
              <a:buChar char="‣"/>
              <a:defRPr sz="1800">
                <a:latin typeface="Roboto"/>
                <a:ea typeface="Roboto"/>
                <a:cs typeface="Roboto"/>
                <a:sym typeface="Roboto"/>
              </a:defRPr>
            </a:lvl2pPr>
            <a:lvl3pPr marL="1371600" lvl="2" indent="-336550" algn="l">
              <a:lnSpc>
                <a:spcPct val="100000"/>
              </a:lnSpc>
              <a:spcBef>
                <a:spcPts val="500"/>
              </a:spcBef>
              <a:spcAft>
                <a:spcPts val="0"/>
              </a:spcAft>
              <a:buClr>
                <a:srgbClr val="7C9A53"/>
              </a:buClr>
              <a:buSzPts val="1700"/>
              <a:buFont typeface="Roboto"/>
              <a:buChar char="‣"/>
              <a:defRPr sz="1700">
                <a:latin typeface="Roboto"/>
                <a:ea typeface="Roboto"/>
                <a:cs typeface="Roboto"/>
                <a:sym typeface="Roboto"/>
              </a:defRPr>
            </a:lvl3pPr>
            <a:lvl4pPr marL="1828800" lvl="3" indent="-342900" algn="l">
              <a:lnSpc>
                <a:spcPct val="100000"/>
              </a:lnSpc>
              <a:spcBef>
                <a:spcPts val="500"/>
              </a:spcBef>
              <a:spcAft>
                <a:spcPts val="0"/>
              </a:spcAft>
              <a:buClr>
                <a:srgbClr val="7C9A53"/>
              </a:buClr>
              <a:buSzPts val="1800"/>
              <a:buFont typeface="Roboto"/>
              <a:buChar char="‣"/>
              <a:defRPr>
                <a:latin typeface="Roboto"/>
                <a:ea typeface="Roboto"/>
                <a:cs typeface="Roboto"/>
                <a:sym typeface="Roboto"/>
              </a:defRPr>
            </a:lvl4pPr>
            <a:lvl5pPr marL="2286000" lvl="4" indent="-342900" algn="l">
              <a:lnSpc>
                <a:spcPct val="100000"/>
              </a:lnSpc>
              <a:spcBef>
                <a:spcPts val="500"/>
              </a:spcBef>
              <a:spcAft>
                <a:spcPts val="0"/>
              </a:spcAft>
              <a:buClr>
                <a:srgbClr val="7C9A53"/>
              </a:buClr>
              <a:buSzPts val="1800"/>
              <a:buFont typeface="Roboto"/>
              <a:buChar char="‣"/>
              <a:defRPr>
                <a:latin typeface="Roboto"/>
                <a:ea typeface="Roboto"/>
                <a:cs typeface="Roboto"/>
                <a:sym typeface="Roboto"/>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2_Title and Content">
  <p:cSld name="2_Title and Content">
    <p:spTree>
      <p:nvGrpSpPr>
        <p:cNvPr id="1" name="Shape 37"/>
        <p:cNvGrpSpPr/>
        <p:nvPr/>
      </p:nvGrpSpPr>
      <p:grpSpPr>
        <a:xfrm>
          <a:off x="0" y="0"/>
          <a:ext cx="0" cy="0"/>
          <a:chOff x="0" y="0"/>
          <a:chExt cx="0" cy="0"/>
        </a:xfrm>
      </p:grpSpPr>
      <p:pic>
        <p:nvPicPr>
          <p:cNvPr id="38" name="Google Shape;38;p5" descr="A screen shot of a screen&#10;&#10;Description automatically generated"/>
          <p:cNvPicPr preferRelativeResize="0"/>
          <p:nvPr/>
        </p:nvPicPr>
        <p:blipFill rotWithShape="1">
          <a:blip r:embed="rId2">
            <a:alphaModFix/>
          </a:blip>
          <a:srcRect/>
          <a:stretch/>
        </p:blipFill>
        <p:spPr>
          <a:xfrm>
            <a:off x="762" y="428"/>
            <a:ext cx="12190476" cy="6857143"/>
          </a:xfrm>
          <a:prstGeom prst="rect">
            <a:avLst/>
          </a:prstGeom>
          <a:noFill/>
          <a:ln>
            <a:noFill/>
          </a:ln>
        </p:spPr>
      </p:pic>
      <p:sp>
        <p:nvSpPr>
          <p:cNvPr id="39" name="Google Shape;39;p5"/>
          <p:cNvSpPr txBox="1">
            <a:spLocks noGrp="1"/>
          </p:cNvSpPr>
          <p:nvPr>
            <p:ph type="title"/>
          </p:nvPr>
        </p:nvSpPr>
        <p:spPr>
          <a:xfrm>
            <a:off x="932506" y="365126"/>
            <a:ext cx="10421293" cy="6941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3200"/>
              <a:buFont typeface="Roboto"/>
              <a:buNone/>
              <a:defRPr sz="3200" b="1">
                <a:solidFill>
                  <a:schemeClr val="lt1"/>
                </a:solidFill>
                <a:latin typeface="Roboto"/>
                <a:ea typeface="Roboto"/>
                <a:cs typeface="Roboto"/>
                <a:sym typeface="Roboto"/>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41" name="Google Shape;41;p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42" name="Google Shape;42;p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dirty="0"/>
          </a:p>
        </p:txBody>
      </p:sp>
      <p:sp>
        <p:nvSpPr>
          <p:cNvPr id="43" name="Google Shape;43;p5"/>
          <p:cNvSpPr txBox="1">
            <a:spLocks noGrp="1"/>
          </p:cNvSpPr>
          <p:nvPr>
            <p:ph type="body" idx="1"/>
          </p:nvPr>
        </p:nvSpPr>
        <p:spPr>
          <a:xfrm>
            <a:off x="1294646" y="2082296"/>
            <a:ext cx="10059154" cy="479835"/>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1000"/>
              </a:spcBef>
              <a:spcAft>
                <a:spcPts val="0"/>
              </a:spcAft>
              <a:buClr>
                <a:srgbClr val="7C9A53"/>
              </a:buClr>
              <a:buSzPts val="1800"/>
              <a:buChar char="•"/>
              <a:defRPr sz="1800">
                <a:latin typeface="Roboto"/>
                <a:ea typeface="Roboto"/>
                <a:cs typeface="Roboto"/>
                <a:sym typeface="Roboto"/>
              </a:defRPr>
            </a:lvl1pPr>
            <a:lvl2pPr marL="914400" lvl="1" indent="-330200" algn="l">
              <a:lnSpc>
                <a:spcPct val="100000"/>
              </a:lnSpc>
              <a:spcBef>
                <a:spcPts val="500"/>
              </a:spcBef>
              <a:spcAft>
                <a:spcPts val="0"/>
              </a:spcAft>
              <a:buClr>
                <a:srgbClr val="7C9A53"/>
              </a:buClr>
              <a:buSzPts val="1600"/>
              <a:buChar char="•"/>
              <a:defRPr sz="1600">
                <a:latin typeface="Roboto"/>
                <a:ea typeface="Roboto"/>
                <a:cs typeface="Roboto"/>
                <a:sym typeface="Roboto"/>
              </a:defRPr>
            </a:lvl2pPr>
            <a:lvl3pPr marL="1371600" lvl="2" indent="-317500" algn="l">
              <a:lnSpc>
                <a:spcPct val="100000"/>
              </a:lnSpc>
              <a:spcBef>
                <a:spcPts val="500"/>
              </a:spcBef>
              <a:spcAft>
                <a:spcPts val="0"/>
              </a:spcAft>
              <a:buClr>
                <a:srgbClr val="7C9A53"/>
              </a:buClr>
              <a:buSzPts val="1400"/>
              <a:buChar char="•"/>
              <a:defRPr sz="1400">
                <a:latin typeface="Roboto"/>
                <a:ea typeface="Roboto"/>
                <a:cs typeface="Roboto"/>
                <a:sym typeface="Roboto"/>
              </a:defRPr>
            </a:lvl3pPr>
            <a:lvl4pPr marL="1828800" lvl="3" indent="-304800" algn="l">
              <a:lnSpc>
                <a:spcPct val="100000"/>
              </a:lnSpc>
              <a:spcBef>
                <a:spcPts val="500"/>
              </a:spcBef>
              <a:spcAft>
                <a:spcPts val="0"/>
              </a:spcAft>
              <a:buClr>
                <a:srgbClr val="7C9A53"/>
              </a:buClr>
              <a:buSzPts val="1200"/>
              <a:buChar char="•"/>
              <a:defRPr sz="1200">
                <a:latin typeface="Roboto"/>
                <a:ea typeface="Roboto"/>
                <a:cs typeface="Roboto"/>
                <a:sym typeface="Roboto"/>
              </a:defRPr>
            </a:lvl4pPr>
            <a:lvl5pPr marL="2286000" lvl="4" indent="-304800" algn="l">
              <a:lnSpc>
                <a:spcPct val="100000"/>
              </a:lnSpc>
              <a:spcBef>
                <a:spcPts val="500"/>
              </a:spcBef>
              <a:spcAft>
                <a:spcPts val="0"/>
              </a:spcAft>
              <a:buClr>
                <a:srgbClr val="7C9A53"/>
              </a:buClr>
              <a:buSzPts val="1200"/>
              <a:buChar char="•"/>
              <a:defRPr sz="1200">
                <a:latin typeface="Roboto"/>
                <a:ea typeface="Roboto"/>
                <a:cs typeface="Roboto"/>
                <a:sym typeface="Roboto"/>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1_Title and Content">
  <p:cSld name="1_Title and Content">
    <p:spTree>
      <p:nvGrpSpPr>
        <p:cNvPr id="1" name="Shape 44"/>
        <p:cNvGrpSpPr/>
        <p:nvPr/>
      </p:nvGrpSpPr>
      <p:grpSpPr>
        <a:xfrm>
          <a:off x="0" y="0"/>
          <a:ext cx="0" cy="0"/>
          <a:chOff x="0" y="0"/>
          <a:chExt cx="0" cy="0"/>
        </a:xfrm>
      </p:grpSpPr>
      <p:pic>
        <p:nvPicPr>
          <p:cNvPr id="45" name="Google Shape;45;p6" descr="A close-up of a person&#10;&#10;Description automatically generated"/>
          <p:cNvPicPr preferRelativeResize="0"/>
          <p:nvPr/>
        </p:nvPicPr>
        <p:blipFill rotWithShape="1">
          <a:blip r:embed="rId2">
            <a:alphaModFix/>
          </a:blip>
          <a:srcRect/>
          <a:stretch/>
        </p:blipFill>
        <p:spPr>
          <a:xfrm>
            <a:off x="762" y="428"/>
            <a:ext cx="12190476" cy="6857143"/>
          </a:xfrm>
          <a:prstGeom prst="rect">
            <a:avLst/>
          </a:prstGeom>
          <a:noFill/>
          <a:ln>
            <a:noFill/>
          </a:ln>
        </p:spPr>
      </p:pic>
      <p:sp>
        <p:nvSpPr>
          <p:cNvPr id="46" name="Google Shape;46;p6"/>
          <p:cNvSpPr txBox="1">
            <a:spLocks noGrp="1"/>
          </p:cNvSpPr>
          <p:nvPr>
            <p:ph type="title"/>
          </p:nvPr>
        </p:nvSpPr>
        <p:spPr>
          <a:xfrm>
            <a:off x="932506" y="365126"/>
            <a:ext cx="10421293" cy="6941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78206E"/>
              </a:buClr>
              <a:buSzPts val="3200"/>
              <a:buFont typeface="Roboto"/>
              <a:buNone/>
              <a:defRPr sz="3200" b="1">
                <a:solidFill>
                  <a:srgbClr val="78206E"/>
                </a:solidFill>
                <a:latin typeface="Roboto"/>
                <a:ea typeface="Roboto"/>
                <a:cs typeface="Roboto"/>
                <a:sym typeface="Roboto"/>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6"/>
          <p:cNvSpPr txBox="1">
            <a:spLocks noGrp="1"/>
          </p:cNvSpPr>
          <p:nvPr>
            <p:ph type="body" idx="1"/>
          </p:nvPr>
        </p:nvSpPr>
        <p:spPr>
          <a:xfrm>
            <a:off x="1294646" y="2199992"/>
            <a:ext cx="10059154" cy="3976971"/>
          </a:xfrm>
          <a:prstGeom prst="rect">
            <a:avLst/>
          </a:prstGeom>
          <a:noFill/>
          <a:ln>
            <a:noFill/>
          </a:ln>
        </p:spPr>
        <p:txBody>
          <a:bodyPr spcFirstLastPara="1" wrap="square" lIns="91425" tIns="45700" rIns="91425" bIns="45700" anchor="t" anchorCtr="0">
            <a:normAutofit/>
          </a:bodyPr>
          <a:lstStyle>
            <a:lvl1pPr marL="457200" lvl="0" indent="-406400" algn="l">
              <a:lnSpc>
                <a:spcPct val="100000"/>
              </a:lnSpc>
              <a:spcBef>
                <a:spcPts val="1000"/>
              </a:spcBef>
              <a:spcAft>
                <a:spcPts val="0"/>
              </a:spcAft>
              <a:buClr>
                <a:srgbClr val="7C9A53"/>
              </a:buClr>
              <a:buSzPts val="2800"/>
              <a:buChar char="•"/>
              <a:defRPr>
                <a:latin typeface="Roboto"/>
                <a:ea typeface="Roboto"/>
                <a:cs typeface="Roboto"/>
                <a:sym typeface="Roboto"/>
              </a:defRPr>
            </a:lvl1pPr>
            <a:lvl2pPr marL="914400" lvl="1" indent="-381000" algn="l">
              <a:lnSpc>
                <a:spcPct val="100000"/>
              </a:lnSpc>
              <a:spcBef>
                <a:spcPts val="500"/>
              </a:spcBef>
              <a:spcAft>
                <a:spcPts val="0"/>
              </a:spcAft>
              <a:buClr>
                <a:srgbClr val="7C9A53"/>
              </a:buClr>
              <a:buSzPts val="2400"/>
              <a:buChar char="•"/>
              <a:defRPr>
                <a:latin typeface="Roboto"/>
                <a:ea typeface="Roboto"/>
                <a:cs typeface="Roboto"/>
                <a:sym typeface="Roboto"/>
              </a:defRPr>
            </a:lvl2pPr>
            <a:lvl3pPr marL="1371600" lvl="2" indent="-355600" algn="l">
              <a:lnSpc>
                <a:spcPct val="100000"/>
              </a:lnSpc>
              <a:spcBef>
                <a:spcPts val="500"/>
              </a:spcBef>
              <a:spcAft>
                <a:spcPts val="0"/>
              </a:spcAft>
              <a:buClr>
                <a:srgbClr val="7C9A53"/>
              </a:buClr>
              <a:buSzPts val="2000"/>
              <a:buChar char="•"/>
              <a:defRPr>
                <a:latin typeface="Roboto"/>
                <a:ea typeface="Roboto"/>
                <a:cs typeface="Roboto"/>
                <a:sym typeface="Roboto"/>
              </a:defRPr>
            </a:lvl3pPr>
            <a:lvl4pPr marL="1828800" lvl="3" indent="-342900" algn="l">
              <a:lnSpc>
                <a:spcPct val="100000"/>
              </a:lnSpc>
              <a:spcBef>
                <a:spcPts val="500"/>
              </a:spcBef>
              <a:spcAft>
                <a:spcPts val="0"/>
              </a:spcAft>
              <a:buClr>
                <a:srgbClr val="7C9A53"/>
              </a:buClr>
              <a:buSzPts val="1800"/>
              <a:buChar char="•"/>
              <a:defRPr>
                <a:latin typeface="Roboto"/>
                <a:ea typeface="Roboto"/>
                <a:cs typeface="Roboto"/>
                <a:sym typeface="Roboto"/>
              </a:defRPr>
            </a:lvl4pPr>
            <a:lvl5pPr marL="2286000" lvl="4" indent="-342900" algn="l">
              <a:lnSpc>
                <a:spcPct val="100000"/>
              </a:lnSpc>
              <a:spcBef>
                <a:spcPts val="500"/>
              </a:spcBef>
              <a:spcAft>
                <a:spcPts val="0"/>
              </a:spcAft>
              <a:buClr>
                <a:srgbClr val="7C9A53"/>
              </a:buClr>
              <a:buSzPts val="1800"/>
              <a:buChar char="•"/>
              <a:defRPr>
                <a:latin typeface="Roboto"/>
                <a:ea typeface="Roboto"/>
                <a:cs typeface="Roboto"/>
                <a:sym typeface="Roboto"/>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8" name="Google Shape;48;p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49" name="Google Shape;49;p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50" name="Google Shape;50;p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51"/>
        <p:cNvGrpSpPr/>
        <p:nvPr/>
      </p:nvGrpSpPr>
      <p:grpSpPr>
        <a:xfrm>
          <a:off x="0" y="0"/>
          <a:ext cx="0" cy="0"/>
          <a:chOff x="0" y="0"/>
          <a:chExt cx="0" cy="0"/>
        </a:xfrm>
      </p:grpSpPr>
      <p:sp>
        <p:nvSpPr>
          <p:cNvPr id="52" name="Google Shape;52;p7"/>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Play"/>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7"/>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757575"/>
              </a:buClr>
              <a:buSzPts val="2400"/>
              <a:buNone/>
              <a:defRPr sz="2400">
                <a:solidFill>
                  <a:srgbClr val="757575"/>
                </a:solidFill>
              </a:defRPr>
            </a:lvl1pPr>
            <a:lvl2pPr marL="914400" lvl="1" indent="-228600" algn="l">
              <a:lnSpc>
                <a:spcPct val="90000"/>
              </a:lnSpc>
              <a:spcBef>
                <a:spcPts val="500"/>
              </a:spcBef>
              <a:spcAft>
                <a:spcPts val="0"/>
              </a:spcAft>
              <a:buClr>
                <a:srgbClr val="757575"/>
              </a:buClr>
              <a:buSzPts val="2000"/>
              <a:buNone/>
              <a:defRPr sz="2000">
                <a:solidFill>
                  <a:srgbClr val="757575"/>
                </a:solidFill>
              </a:defRPr>
            </a:lvl2pPr>
            <a:lvl3pPr marL="1371600" lvl="2" indent="-228600" algn="l">
              <a:lnSpc>
                <a:spcPct val="90000"/>
              </a:lnSpc>
              <a:spcBef>
                <a:spcPts val="500"/>
              </a:spcBef>
              <a:spcAft>
                <a:spcPts val="0"/>
              </a:spcAft>
              <a:buClr>
                <a:srgbClr val="757575"/>
              </a:buClr>
              <a:buSzPts val="1800"/>
              <a:buNone/>
              <a:defRPr sz="1800">
                <a:solidFill>
                  <a:srgbClr val="757575"/>
                </a:solidFill>
              </a:defRPr>
            </a:lvl3pPr>
            <a:lvl4pPr marL="1828800" lvl="3" indent="-228600" algn="l">
              <a:lnSpc>
                <a:spcPct val="90000"/>
              </a:lnSpc>
              <a:spcBef>
                <a:spcPts val="500"/>
              </a:spcBef>
              <a:spcAft>
                <a:spcPts val="0"/>
              </a:spcAft>
              <a:buClr>
                <a:srgbClr val="757575"/>
              </a:buClr>
              <a:buSzPts val="1600"/>
              <a:buNone/>
              <a:defRPr sz="1600">
                <a:solidFill>
                  <a:srgbClr val="757575"/>
                </a:solidFill>
              </a:defRPr>
            </a:lvl4pPr>
            <a:lvl5pPr marL="2286000" lvl="4" indent="-228600" algn="l">
              <a:lnSpc>
                <a:spcPct val="90000"/>
              </a:lnSpc>
              <a:spcBef>
                <a:spcPts val="500"/>
              </a:spcBef>
              <a:spcAft>
                <a:spcPts val="0"/>
              </a:spcAft>
              <a:buClr>
                <a:srgbClr val="757575"/>
              </a:buClr>
              <a:buSzPts val="1600"/>
              <a:buNone/>
              <a:defRPr sz="1600">
                <a:solidFill>
                  <a:srgbClr val="757575"/>
                </a:solidFill>
              </a:defRPr>
            </a:lvl5pPr>
            <a:lvl6pPr marL="2743200" lvl="5" indent="-228600" algn="l">
              <a:lnSpc>
                <a:spcPct val="90000"/>
              </a:lnSpc>
              <a:spcBef>
                <a:spcPts val="500"/>
              </a:spcBef>
              <a:spcAft>
                <a:spcPts val="0"/>
              </a:spcAft>
              <a:buClr>
                <a:srgbClr val="757575"/>
              </a:buClr>
              <a:buSzPts val="1600"/>
              <a:buNone/>
              <a:defRPr sz="1600">
                <a:solidFill>
                  <a:srgbClr val="757575"/>
                </a:solidFill>
              </a:defRPr>
            </a:lvl6pPr>
            <a:lvl7pPr marL="3200400" lvl="6" indent="-228600" algn="l">
              <a:lnSpc>
                <a:spcPct val="90000"/>
              </a:lnSpc>
              <a:spcBef>
                <a:spcPts val="500"/>
              </a:spcBef>
              <a:spcAft>
                <a:spcPts val="0"/>
              </a:spcAft>
              <a:buClr>
                <a:srgbClr val="757575"/>
              </a:buClr>
              <a:buSzPts val="1600"/>
              <a:buNone/>
              <a:defRPr sz="1600">
                <a:solidFill>
                  <a:srgbClr val="757575"/>
                </a:solidFill>
              </a:defRPr>
            </a:lvl7pPr>
            <a:lvl8pPr marL="3657600" lvl="7" indent="-228600" algn="l">
              <a:lnSpc>
                <a:spcPct val="90000"/>
              </a:lnSpc>
              <a:spcBef>
                <a:spcPts val="500"/>
              </a:spcBef>
              <a:spcAft>
                <a:spcPts val="0"/>
              </a:spcAft>
              <a:buClr>
                <a:srgbClr val="757575"/>
              </a:buClr>
              <a:buSzPts val="1600"/>
              <a:buNone/>
              <a:defRPr sz="1600">
                <a:solidFill>
                  <a:srgbClr val="757575"/>
                </a:solidFill>
              </a:defRPr>
            </a:lvl8pPr>
            <a:lvl9pPr marL="4114800" lvl="8" indent="-228600" algn="l">
              <a:lnSpc>
                <a:spcPct val="90000"/>
              </a:lnSpc>
              <a:spcBef>
                <a:spcPts val="500"/>
              </a:spcBef>
              <a:spcAft>
                <a:spcPts val="0"/>
              </a:spcAft>
              <a:buClr>
                <a:srgbClr val="757575"/>
              </a:buClr>
              <a:buSzPts val="1600"/>
              <a:buNone/>
              <a:defRPr sz="1600">
                <a:solidFill>
                  <a:srgbClr val="757575"/>
                </a:solidFill>
              </a:defRPr>
            </a:lvl9pPr>
          </a:lstStyle>
          <a:p>
            <a:endParaRPr/>
          </a:p>
        </p:txBody>
      </p:sp>
      <p:sp>
        <p:nvSpPr>
          <p:cNvPr id="54" name="Google Shape;54;p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55" name="Google Shape;55;p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56" name="Google Shape;56;p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57"/>
        <p:cNvGrpSpPr/>
        <p:nvPr/>
      </p:nvGrpSpPr>
      <p:grpSpPr>
        <a:xfrm>
          <a:off x="0" y="0"/>
          <a:ext cx="0" cy="0"/>
          <a:chOff x="0" y="0"/>
          <a:chExt cx="0" cy="0"/>
        </a:xfrm>
      </p:grpSpPr>
      <p:sp>
        <p:nvSpPr>
          <p:cNvPr id="58" name="Google Shape;58;p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8"/>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0" name="Google Shape;60;p8"/>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1" name="Google Shape;61;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62" name="Google Shape;62;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63" name="Google Shape;63;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64"/>
        <p:cNvGrpSpPr/>
        <p:nvPr/>
      </p:nvGrpSpPr>
      <p:grpSpPr>
        <a:xfrm>
          <a:off x="0" y="0"/>
          <a:ext cx="0" cy="0"/>
          <a:chOff x="0" y="0"/>
          <a:chExt cx="0" cy="0"/>
        </a:xfrm>
      </p:grpSpPr>
      <p:sp>
        <p:nvSpPr>
          <p:cNvPr id="65" name="Google Shape;65;p9"/>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9"/>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67" name="Google Shape;67;p9"/>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8" name="Google Shape;68;p9"/>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69" name="Google Shape;69;p9"/>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0" name="Google Shape;70;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71" name="Google Shape;71;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72" name="Google Shape;72;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Play"/>
              <a:buNone/>
              <a:defRPr sz="4400" b="0" i="0" u="none" strike="noStrike" cap="none">
                <a:solidFill>
                  <a:schemeClr val="dk1"/>
                </a:solidFill>
                <a:latin typeface="Play"/>
                <a:ea typeface="Play"/>
                <a:cs typeface="Play"/>
                <a:sym typeface="Play"/>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 name="Google Shape;7;p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757575"/>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dirty="0"/>
          </a:p>
        </p:txBody>
      </p:sp>
      <p:sp>
        <p:nvSpPr>
          <p:cNvPr id="9" name="Google Shape;9;p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757575"/>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dirty="0"/>
          </a:p>
        </p:txBody>
      </p:sp>
      <p:sp>
        <p:nvSpPr>
          <p:cNvPr id="10" name="Google Shape;10;p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dirty="0"/>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pubmed.ncbi.nlm.nih.gov/38740993/"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s://pubmed.ncbi.nlm.nih.gov/39217559/" TargetMode="External"/><Relationship Id="rId5" Type="http://schemas.openxmlformats.org/officeDocument/2006/relationships/hyperlink" Target="https://pubmed.ncbi.nlm.nih.gov/39181597/" TargetMode="External"/><Relationship Id="rId4" Type="http://schemas.openxmlformats.org/officeDocument/2006/relationships/hyperlink" Target="https://pubmed.ncbi.nlm.nih.gov/37952131/"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p16"/>
          <p:cNvSpPr txBox="1">
            <a:spLocks noGrp="1"/>
          </p:cNvSpPr>
          <p:nvPr>
            <p:ph type="ctrTitle"/>
          </p:nvPr>
        </p:nvSpPr>
        <p:spPr>
          <a:xfrm>
            <a:off x="626425" y="3707175"/>
            <a:ext cx="10112400" cy="80970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SzPts val="6000"/>
              <a:buNone/>
            </a:pPr>
            <a:r>
              <a:rPr lang="en-GB" sz="1600" dirty="0">
                <a:solidFill>
                  <a:schemeClr val="lt1"/>
                </a:solidFill>
                <a:latin typeface="Roboto"/>
                <a:ea typeface="Roboto"/>
                <a:cs typeface="Roboto"/>
                <a:sym typeface="Roboto"/>
              </a:rPr>
              <a:t>Source: </a:t>
            </a:r>
            <a:r>
              <a:rPr lang="en-GB" sz="1800" i="0" u="none" strike="noStrike" dirty="0">
                <a:solidFill>
                  <a:schemeClr val="lt1"/>
                </a:solidFill>
                <a:latin typeface="Calibri"/>
                <a:ea typeface="Calibri"/>
                <a:cs typeface="Calibri"/>
                <a:sym typeface="Calibri"/>
              </a:rPr>
              <a:t>Ryan D, Kushner R, Lincoff AM, et al</a:t>
            </a:r>
            <a:r>
              <a:rPr lang="en-GB" sz="1600" dirty="0">
                <a:solidFill>
                  <a:schemeClr val="lt1"/>
                </a:solidFill>
                <a:latin typeface="Roboto"/>
                <a:ea typeface="Roboto"/>
                <a:cs typeface="Roboto"/>
                <a:sym typeface="Roboto"/>
              </a:rPr>
              <a:t>. SELECT Cardiovascular Outcome Trial: Old Lessons and New Learning. Presented at ObesityWeek</a:t>
            </a:r>
            <a:r>
              <a:rPr lang="en-GB" sz="1700" baseline="30000" dirty="0">
                <a:solidFill>
                  <a:schemeClr val="lt1"/>
                </a:solidFill>
                <a:latin typeface="Arial"/>
                <a:ea typeface="Arial"/>
                <a:cs typeface="Arial"/>
                <a:sym typeface="Arial"/>
              </a:rPr>
              <a:t>®</a:t>
            </a:r>
            <a:r>
              <a:rPr lang="en-GB" sz="1600" dirty="0">
                <a:solidFill>
                  <a:schemeClr val="lt1"/>
                </a:solidFill>
                <a:latin typeface="Roboto"/>
                <a:ea typeface="Roboto"/>
                <a:cs typeface="Roboto"/>
                <a:sym typeface="Roboto"/>
              </a:rPr>
              <a:t> 2024.</a:t>
            </a:r>
            <a:endParaRPr dirty="0"/>
          </a:p>
        </p:txBody>
      </p:sp>
      <p:sp>
        <p:nvSpPr>
          <p:cNvPr id="113" name="Google Shape;113;p16"/>
          <p:cNvSpPr txBox="1">
            <a:spLocks noGrp="1"/>
          </p:cNvSpPr>
          <p:nvPr>
            <p:ph type="subTitle" idx="1"/>
          </p:nvPr>
        </p:nvSpPr>
        <p:spPr>
          <a:xfrm>
            <a:off x="626425" y="2466675"/>
            <a:ext cx="9691800" cy="1240500"/>
          </a:xfrm>
          <a:prstGeom prst="rect">
            <a:avLst/>
          </a:prstGeom>
          <a:noFill/>
          <a:ln>
            <a:noFill/>
          </a:ln>
        </p:spPr>
        <p:txBody>
          <a:bodyPr spcFirstLastPara="1" wrap="square" lIns="0" tIns="45700" rIns="91425" bIns="45700" anchor="t" anchorCtr="0">
            <a:noAutofit/>
          </a:bodyPr>
          <a:lstStyle/>
          <a:p>
            <a:pPr marL="92075" lvl="0" indent="0" algn="l" rtl="0">
              <a:lnSpc>
                <a:spcPct val="90000"/>
              </a:lnSpc>
              <a:spcBef>
                <a:spcPts val="1000"/>
              </a:spcBef>
              <a:spcAft>
                <a:spcPts val="0"/>
              </a:spcAft>
              <a:buSzPts val="2400"/>
              <a:buNone/>
            </a:pPr>
            <a:r>
              <a:rPr lang="en-GB" sz="3600" b="1" i="0" u="none" strike="noStrike" dirty="0">
                <a:solidFill>
                  <a:schemeClr val="lt1"/>
                </a:solidFill>
                <a:latin typeface="Roboto"/>
                <a:ea typeface="Roboto"/>
                <a:cs typeface="Roboto"/>
                <a:sym typeface="Roboto"/>
              </a:rPr>
              <a:t>SELECT </a:t>
            </a:r>
            <a:r>
              <a:rPr lang="en-GB" sz="3600" b="1" i="0" u="none" strike="noStrike" dirty="0">
                <a:solidFill>
                  <a:schemeClr val="lt1"/>
                </a:solidFill>
                <a:latin typeface="Roboto"/>
                <a:ea typeface="Roboto"/>
                <a:cs typeface="Roboto"/>
                <a:sym typeface="Roboto"/>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t>Cardiovascular</a:t>
            </a:r>
            <a:r>
              <a:rPr lang="en-GB" sz="3600" b="1" i="0" u="none" strike="noStrike" dirty="0">
                <a:solidFill>
                  <a:schemeClr val="lt1"/>
                </a:solidFill>
                <a:latin typeface="Roboto"/>
                <a:ea typeface="Roboto"/>
                <a:cs typeface="Roboto"/>
                <a:sym typeface="Roboto"/>
              </a:rPr>
              <a:t> Outcome Trial: Old Lessons and New Learning</a:t>
            </a:r>
            <a:endParaRPr sz="3600" b="1" dirty="0">
              <a:solidFill>
                <a:schemeClr val="lt1"/>
              </a:solidFill>
              <a:latin typeface="Roboto"/>
              <a:ea typeface="Roboto"/>
              <a:cs typeface="Roboto"/>
              <a:sym typeface="Roboto"/>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Google Shape;166;p24"/>
          <p:cNvSpPr txBox="1">
            <a:spLocks noGrp="1"/>
          </p:cNvSpPr>
          <p:nvPr>
            <p:ph type="title"/>
          </p:nvPr>
        </p:nvSpPr>
        <p:spPr>
          <a:xfrm>
            <a:off x="1267787" y="1290119"/>
            <a:ext cx="10421293" cy="69413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3200"/>
              <a:buFont typeface="Roboto"/>
              <a:buNone/>
            </a:pPr>
            <a:r>
              <a:rPr lang="en-GB" sz="3600" dirty="0">
                <a:solidFill>
                  <a:schemeClr val="dk1"/>
                </a:solidFill>
              </a:rPr>
              <a:t>References</a:t>
            </a:r>
            <a:endParaRPr sz="2800" dirty="0">
              <a:solidFill>
                <a:schemeClr val="dk1"/>
              </a:solidFill>
            </a:endParaRPr>
          </a:p>
        </p:txBody>
      </p:sp>
      <p:sp>
        <p:nvSpPr>
          <p:cNvPr id="167" name="Google Shape;167;p24"/>
          <p:cNvSpPr txBox="1">
            <a:spLocks noGrp="1"/>
          </p:cNvSpPr>
          <p:nvPr>
            <p:ph type="body" idx="1"/>
          </p:nvPr>
        </p:nvSpPr>
        <p:spPr>
          <a:xfrm>
            <a:off x="1294646" y="2199992"/>
            <a:ext cx="10059300" cy="3367800"/>
          </a:xfrm>
          <a:prstGeom prst="rect">
            <a:avLst/>
          </a:prstGeom>
          <a:noFill/>
          <a:ln>
            <a:noFill/>
          </a:ln>
        </p:spPr>
        <p:txBody>
          <a:bodyPr spcFirstLastPara="1" wrap="square" lIns="91425" tIns="45700" rIns="91425" bIns="45700" anchor="t" anchorCtr="0">
            <a:noAutofit/>
          </a:bodyPr>
          <a:lstStyle/>
          <a:p>
            <a:pPr marL="457200" lvl="0" indent="-317500" algn="l" rtl="0">
              <a:lnSpc>
                <a:spcPct val="100000"/>
              </a:lnSpc>
              <a:spcBef>
                <a:spcPts val="1000"/>
              </a:spcBef>
              <a:spcAft>
                <a:spcPts val="0"/>
              </a:spcAft>
              <a:buSzPts val="1400"/>
              <a:buAutoNum type="arabicPeriod"/>
            </a:pPr>
            <a:r>
              <a:rPr lang="en-GB" sz="1400" dirty="0"/>
              <a:t>Ryan DH, Lingvay I, Deanfield J, et al. Long-term weight loss effects of semaglutide in obesity without diabetes in the SELECT tria</a:t>
            </a:r>
            <a:r>
              <a:rPr lang="en-GB" sz="140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t>l. </a:t>
            </a:r>
            <a:r>
              <a:rPr lang="en-GB" sz="1400" u="sng" dirty="0">
                <a:solidFill>
                  <a:schemeClr val="hlink"/>
                </a:solidFill>
                <a:hlinkClick r:id="rId3"/>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
                  </a:ext>
                </a:extLst>
              </a:rPr>
              <a:t>Nat Med 2024;30(7):2049–57. </a:t>
            </a:r>
            <a:endParaRPr sz="1400" dirty="0"/>
          </a:p>
          <a:p>
            <a:pPr marL="457200" lvl="0" indent="-317500" algn="l" rtl="0">
              <a:lnSpc>
                <a:spcPct val="100000"/>
              </a:lnSpc>
              <a:spcBef>
                <a:spcPts val="1000"/>
              </a:spcBef>
              <a:spcAft>
                <a:spcPts val="0"/>
              </a:spcAft>
              <a:buSzPts val="1400"/>
              <a:buAutoNum type="arabicPeriod"/>
            </a:pPr>
            <a:r>
              <a:rPr lang="en-GB" sz="1400" dirty="0"/>
              <a:t>Lincoff AM, Brown-Frandsen K, Colhoun HM, et al. Semaglutide and Cardiovascular Outcomes in Obesity without Diabetes. </a:t>
            </a:r>
            <a:r>
              <a:rPr lang="en-GB" sz="1400" u="sng" dirty="0">
                <a:solidFill>
                  <a:schemeClr val="hlink"/>
                </a:solidFill>
                <a:hlinkClick r:id="rId4"/>
              </a:rPr>
              <a:t>N Engl J Med 2023;389(24):2221–32. </a:t>
            </a:r>
            <a:endParaRPr sz="1400" dirty="0"/>
          </a:p>
          <a:p>
            <a:pPr marL="457200" lvl="0" indent="-317500" algn="l" rtl="0">
              <a:lnSpc>
                <a:spcPct val="100000"/>
              </a:lnSpc>
              <a:spcBef>
                <a:spcPts val="1000"/>
              </a:spcBef>
              <a:spcAft>
                <a:spcPts val="0"/>
              </a:spcAft>
              <a:buSzPts val="1400"/>
              <a:buAutoNum type="arabicPeriod"/>
            </a:pPr>
            <a:r>
              <a:rPr lang="en-GB" sz="1400" dirty="0"/>
              <a:t>Deanfield J, Verma S, Scirica BM, et al. Semaglutide and cardiovascular outcomes in patients with obesity and prevalent heart failure: a prespecified analysis of the SELECT trial. </a:t>
            </a:r>
            <a:r>
              <a:rPr lang="en-GB" sz="1400" u="sng" dirty="0">
                <a:solidFill>
                  <a:schemeClr val="hlink"/>
                </a:solidFill>
                <a:hlinkClick r:id="rId5"/>
              </a:rPr>
              <a:t>Lancet 2024;404(10454):773–86. </a:t>
            </a:r>
            <a:endParaRPr sz="1400" dirty="0"/>
          </a:p>
          <a:p>
            <a:pPr marL="457200" lvl="0" indent="-317500" algn="l" rtl="0">
              <a:lnSpc>
                <a:spcPct val="100000"/>
              </a:lnSpc>
              <a:spcBef>
                <a:spcPts val="1000"/>
              </a:spcBef>
              <a:spcAft>
                <a:spcPts val="1000"/>
              </a:spcAft>
              <a:buSzPts val="1400"/>
              <a:buAutoNum type="arabicPeriod"/>
            </a:pPr>
            <a:r>
              <a:rPr lang="en-GB" sz="1400" dirty="0"/>
              <a:t>Scirica BM, Lincoff AM, Lingvay I, et al. The Effect of Semaglutide on Mortality and COVID-19-Related Deaths: An Analysis From the SELECT Trial. </a:t>
            </a:r>
            <a:r>
              <a:rPr lang="en-GB" sz="1400" u="sng" dirty="0">
                <a:solidFill>
                  <a:schemeClr val="hlink"/>
                </a:solidFill>
                <a:hlinkClick r:id="rId6"/>
              </a:rPr>
              <a:t>J Am Coll Cardiol 2024;84(17):1632–42. </a:t>
            </a: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17"/>
          <p:cNvSpPr txBox="1">
            <a:spLocks noGrp="1"/>
          </p:cNvSpPr>
          <p:nvPr>
            <p:ph type="title"/>
          </p:nvPr>
        </p:nvSpPr>
        <p:spPr>
          <a:xfrm>
            <a:off x="1267787" y="1290119"/>
            <a:ext cx="10421400" cy="6942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3200"/>
              <a:buFont typeface="Roboto"/>
              <a:buNone/>
            </a:pPr>
            <a:r>
              <a:rPr lang="en-GB" sz="3600" dirty="0">
                <a:solidFill>
                  <a:schemeClr val="dk1"/>
                </a:solidFill>
              </a:rPr>
              <a:t>Key messages</a:t>
            </a:r>
            <a:endParaRPr sz="2800" dirty="0">
              <a:solidFill>
                <a:schemeClr val="dk1"/>
              </a:solidFill>
            </a:endParaRPr>
          </a:p>
        </p:txBody>
      </p:sp>
      <p:sp>
        <p:nvSpPr>
          <p:cNvPr id="119" name="Google Shape;119;p17"/>
          <p:cNvSpPr txBox="1">
            <a:spLocks noGrp="1"/>
          </p:cNvSpPr>
          <p:nvPr>
            <p:ph type="body" idx="1"/>
          </p:nvPr>
        </p:nvSpPr>
        <p:spPr>
          <a:xfrm>
            <a:off x="1296000" y="2199992"/>
            <a:ext cx="10059300" cy="3367800"/>
          </a:xfrm>
          <a:prstGeom prst="rect">
            <a:avLst/>
          </a:prstGeom>
          <a:noFill/>
          <a:ln>
            <a:noFill/>
          </a:ln>
        </p:spPr>
        <p:txBody>
          <a:bodyPr spcFirstLastPara="1" wrap="square" lIns="91425" tIns="45700" rIns="91425" bIns="45700" anchor="t" anchorCtr="0">
            <a:normAutofit/>
          </a:bodyPr>
          <a:lstStyle/>
          <a:p>
            <a:pPr marL="457200" lvl="0" indent="-406400" algn="l" rtl="0">
              <a:lnSpc>
                <a:spcPct val="100000"/>
              </a:lnSpc>
              <a:spcBef>
                <a:spcPts val="0"/>
              </a:spcBef>
              <a:spcAft>
                <a:spcPts val="600"/>
              </a:spcAft>
              <a:buClr>
                <a:srgbClr val="7C9A53"/>
              </a:buClr>
              <a:buSzPts val="2800"/>
              <a:buFont typeface="Roboto"/>
              <a:buChar char="‣"/>
            </a:pPr>
            <a:r>
              <a:rPr lang="en-GB" sz="2000" dirty="0"/>
              <a:t>In the SELECT trial, semaglutide delivered CV benefits in patients with overweight or obesity, establishing these conditions as modifiable risk factors.</a:t>
            </a:r>
            <a:endParaRPr sz="2000" dirty="0"/>
          </a:p>
          <a:p>
            <a:pPr marL="457200" lvl="0" indent="-406400" algn="l" rtl="0">
              <a:lnSpc>
                <a:spcPct val="100000"/>
              </a:lnSpc>
              <a:spcBef>
                <a:spcPts val="0"/>
              </a:spcBef>
              <a:spcAft>
                <a:spcPts val="600"/>
              </a:spcAft>
              <a:buClr>
                <a:srgbClr val="7C9A53"/>
              </a:buClr>
              <a:buSzPts val="2800"/>
              <a:buFont typeface="Roboto"/>
              <a:buChar char="‣"/>
            </a:pPr>
            <a:r>
              <a:rPr lang="en-GB" sz="2000" dirty="0"/>
              <a:t>Recent findings highlight potential in broader indications including kidney disease and inflammation, with particularly promising results for prediabetes. </a:t>
            </a:r>
            <a:endParaRPr sz="2000" dirty="0"/>
          </a:p>
          <a:p>
            <a:pPr marL="457200" lvl="0" indent="-406400" algn="l" rtl="0">
              <a:lnSpc>
                <a:spcPct val="100000"/>
              </a:lnSpc>
              <a:spcBef>
                <a:spcPts val="0"/>
              </a:spcBef>
              <a:spcAft>
                <a:spcPts val="600"/>
              </a:spcAft>
              <a:buClr>
                <a:srgbClr val="7C9A53"/>
              </a:buClr>
              <a:buSzPts val="2800"/>
              <a:buFont typeface="Roboto"/>
              <a:buChar char="‣"/>
            </a:pPr>
            <a:r>
              <a:rPr lang="en-GB" sz="2000" dirty="0"/>
              <a:t>Long-term safety findings are consistent with findings for other GLP-1RA.</a:t>
            </a:r>
            <a:endParaRPr sz="2000" dirty="0"/>
          </a:p>
          <a:p>
            <a:pPr marL="457200" lvl="0" indent="-228600" algn="l" rtl="0">
              <a:lnSpc>
                <a:spcPct val="100000"/>
              </a:lnSpc>
              <a:spcBef>
                <a:spcPts val="0"/>
              </a:spcBef>
              <a:spcAft>
                <a:spcPts val="600"/>
              </a:spcAft>
              <a:buClr>
                <a:srgbClr val="7C9A53"/>
              </a:buClr>
              <a:buSzPts val="3027"/>
              <a:buFont typeface="Roboto"/>
              <a:buNone/>
            </a:pPr>
            <a:endParaRPr sz="2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18"/>
          <p:cNvSpPr txBox="1">
            <a:spLocks noGrp="1"/>
          </p:cNvSpPr>
          <p:nvPr>
            <p:ph type="title"/>
          </p:nvPr>
        </p:nvSpPr>
        <p:spPr>
          <a:xfrm>
            <a:off x="1267787" y="1290119"/>
            <a:ext cx="10421293" cy="69413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3200"/>
              <a:buFont typeface="Roboto"/>
              <a:buNone/>
            </a:pPr>
            <a:r>
              <a:rPr lang="en-GB" sz="3600" dirty="0">
                <a:solidFill>
                  <a:schemeClr val="dk1"/>
                </a:solidFill>
              </a:rPr>
              <a:t>Background </a:t>
            </a:r>
            <a:r>
              <a:rPr lang="en-GB" sz="2800" dirty="0">
                <a:solidFill>
                  <a:schemeClr val="dk1"/>
                </a:solidFill>
              </a:rPr>
              <a:t>| What do we already know about this topic?</a:t>
            </a:r>
            <a:endParaRPr sz="2800" dirty="0">
              <a:solidFill>
                <a:schemeClr val="dk1"/>
              </a:solidFill>
            </a:endParaRPr>
          </a:p>
        </p:txBody>
      </p:sp>
      <p:sp>
        <p:nvSpPr>
          <p:cNvPr id="125" name="Google Shape;125;p18"/>
          <p:cNvSpPr txBox="1">
            <a:spLocks noGrp="1"/>
          </p:cNvSpPr>
          <p:nvPr>
            <p:ph type="body" idx="1"/>
          </p:nvPr>
        </p:nvSpPr>
        <p:spPr>
          <a:xfrm>
            <a:off x="1294646" y="2199992"/>
            <a:ext cx="10059154" cy="3367889"/>
          </a:xfrm>
          <a:prstGeom prst="rect">
            <a:avLst/>
          </a:prstGeom>
          <a:noFill/>
          <a:ln>
            <a:noFill/>
          </a:ln>
        </p:spPr>
        <p:txBody>
          <a:bodyPr spcFirstLastPara="1" wrap="square" lIns="91425" tIns="45700" rIns="91425" bIns="45700" anchor="t" anchorCtr="0">
            <a:normAutofit/>
          </a:bodyPr>
          <a:lstStyle/>
          <a:p>
            <a:pPr marL="457200" lvl="0" indent="-406400" algn="l" rtl="0">
              <a:lnSpc>
                <a:spcPct val="100000"/>
              </a:lnSpc>
              <a:spcBef>
                <a:spcPts val="0"/>
              </a:spcBef>
              <a:spcAft>
                <a:spcPts val="600"/>
              </a:spcAft>
              <a:buClr>
                <a:srgbClr val="7C9A53"/>
              </a:buClr>
              <a:buSzPts val="2800"/>
              <a:buFont typeface="Roboto"/>
              <a:buChar char="‣"/>
            </a:pPr>
            <a:r>
              <a:rPr lang="en-GB" sz="2000" dirty="0"/>
              <a:t>Semaglutide is a glucagon-like peptide-1 receptor agonist (GLP-1RA).</a:t>
            </a:r>
            <a:endParaRPr sz="2000" dirty="0"/>
          </a:p>
          <a:p>
            <a:pPr marL="457200" lvl="0" indent="-406400" algn="l" rtl="0">
              <a:lnSpc>
                <a:spcPct val="100000"/>
              </a:lnSpc>
              <a:spcBef>
                <a:spcPts val="0"/>
              </a:spcBef>
              <a:spcAft>
                <a:spcPts val="600"/>
              </a:spcAft>
              <a:buClr>
                <a:srgbClr val="7C9A53"/>
              </a:buClr>
              <a:buSzPts val="2800"/>
              <a:buFont typeface="Roboto"/>
              <a:buChar char="‣"/>
            </a:pPr>
            <a:r>
              <a:rPr lang="en-GB" sz="2000" dirty="0"/>
              <a:t>People with overweight or obesity and high cardiovascular (CV) risk – without established diabetes – are candidates for secondary prevention.</a:t>
            </a:r>
            <a:endParaRPr sz="2000" dirty="0"/>
          </a:p>
          <a:p>
            <a:pPr marL="457200" lvl="0" indent="-406400" algn="l" rtl="0">
              <a:lnSpc>
                <a:spcPct val="100000"/>
              </a:lnSpc>
              <a:spcBef>
                <a:spcPts val="0"/>
              </a:spcBef>
              <a:spcAft>
                <a:spcPts val="600"/>
              </a:spcAft>
              <a:buClr>
                <a:srgbClr val="7C9A53"/>
              </a:buClr>
              <a:buSzPts val="2800"/>
              <a:buFont typeface="Roboto"/>
              <a:buChar char="‣"/>
            </a:pPr>
            <a:r>
              <a:rPr lang="en-GB" sz="2000" dirty="0"/>
              <a:t>The rationale for the SELECT study was that mediating risk factors via weight loss and drugs such as semaglutide can lead to CV event reduction.</a:t>
            </a:r>
            <a:endParaRPr sz="2000" dirty="0"/>
          </a:p>
          <a:p>
            <a:pPr marL="457200" lvl="0" indent="-406400" algn="l" rtl="0">
              <a:lnSpc>
                <a:spcPct val="100000"/>
              </a:lnSpc>
              <a:spcBef>
                <a:spcPts val="0"/>
              </a:spcBef>
              <a:spcAft>
                <a:spcPts val="600"/>
              </a:spcAft>
              <a:buClr>
                <a:srgbClr val="7C9A53"/>
              </a:buClr>
              <a:buSzPts val="2800"/>
              <a:buFont typeface="Roboto"/>
              <a:buChar char="‣"/>
            </a:pPr>
            <a:r>
              <a:rPr lang="en-GB" sz="2000" dirty="0"/>
              <a:t>Previous CV outcomes trials with obesity medications have not shown positive results, and many were stopped early. </a:t>
            </a:r>
            <a:endParaRPr sz="2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p19"/>
          <p:cNvSpPr txBox="1">
            <a:spLocks noGrp="1"/>
          </p:cNvSpPr>
          <p:nvPr>
            <p:ph type="title"/>
          </p:nvPr>
        </p:nvSpPr>
        <p:spPr>
          <a:xfrm>
            <a:off x="1267787" y="1290119"/>
            <a:ext cx="10421400" cy="6942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3200"/>
              <a:buFont typeface="Roboto"/>
              <a:buNone/>
            </a:pPr>
            <a:r>
              <a:rPr lang="en-GB" sz="3600" dirty="0">
                <a:solidFill>
                  <a:schemeClr val="dk1"/>
                </a:solidFill>
              </a:rPr>
              <a:t>Background </a:t>
            </a:r>
            <a:r>
              <a:rPr lang="en-GB" sz="2800" dirty="0">
                <a:solidFill>
                  <a:schemeClr val="dk1"/>
                </a:solidFill>
              </a:rPr>
              <a:t>| How was this study conducted?</a:t>
            </a:r>
            <a:endParaRPr sz="2800" dirty="0">
              <a:solidFill>
                <a:schemeClr val="dk1"/>
              </a:solidFill>
            </a:endParaRPr>
          </a:p>
        </p:txBody>
      </p:sp>
      <p:sp>
        <p:nvSpPr>
          <p:cNvPr id="131" name="Google Shape;131;p19"/>
          <p:cNvSpPr txBox="1">
            <a:spLocks noGrp="1"/>
          </p:cNvSpPr>
          <p:nvPr>
            <p:ph type="body" idx="1"/>
          </p:nvPr>
        </p:nvSpPr>
        <p:spPr>
          <a:xfrm>
            <a:off x="1296000" y="1984249"/>
            <a:ext cx="10741200" cy="3926400"/>
          </a:xfrm>
          <a:prstGeom prst="rect">
            <a:avLst/>
          </a:prstGeom>
          <a:noFill/>
          <a:ln>
            <a:noFill/>
          </a:ln>
        </p:spPr>
        <p:txBody>
          <a:bodyPr spcFirstLastPara="1" wrap="square" lIns="91425" tIns="45700" rIns="91425" bIns="45700" anchor="t" anchorCtr="0">
            <a:noAutofit/>
          </a:bodyPr>
          <a:lstStyle/>
          <a:p>
            <a:pPr marL="457200" lvl="0" indent="-406400" algn="l" rtl="0">
              <a:lnSpc>
                <a:spcPct val="100000"/>
              </a:lnSpc>
              <a:spcBef>
                <a:spcPts val="0"/>
              </a:spcBef>
              <a:spcAft>
                <a:spcPts val="600"/>
              </a:spcAft>
              <a:buClr>
                <a:srgbClr val="7C9A53"/>
              </a:buClr>
              <a:buSzPts val="2800"/>
              <a:buFont typeface="Roboto"/>
              <a:buChar char="‣"/>
            </a:pPr>
            <a:r>
              <a:rPr lang="en-GB" sz="2000" dirty="0"/>
              <a:t>SELECT: an event-driven, placebo-controlled trial.¹⁻⁴</a:t>
            </a:r>
            <a:endParaRPr sz="2000" dirty="0"/>
          </a:p>
          <a:p>
            <a:pPr marL="457200" lvl="0" indent="-406400" algn="l" rtl="0">
              <a:lnSpc>
                <a:spcPct val="100000"/>
              </a:lnSpc>
              <a:spcBef>
                <a:spcPts val="0"/>
              </a:spcBef>
              <a:spcAft>
                <a:spcPts val="600"/>
              </a:spcAft>
              <a:buClr>
                <a:srgbClr val="7C9A53"/>
              </a:buClr>
              <a:buSzPts val="2800"/>
              <a:buFont typeface="Roboto"/>
              <a:buChar char="‣"/>
            </a:pPr>
            <a:r>
              <a:rPr lang="en-GB" sz="2000" dirty="0"/>
              <a:t>Participants had overweight or obesity (body mass index [BMI] ≥27 kg/m2), established cardiovascular disease (CVD), no prior diabetes (HbA1c &lt;6.5%), and age ≥45.</a:t>
            </a:r>
            <a:endParaRPr sz="2000" dirty="0"/>
          </a:p>
          <a:p>
            <a:pPr marL="457200" lvl="0" indent="-406400" algn="l" rtl="0">
              <a:lnSpc>
                <a:spcPct val="100000"/>
              </a:lnSpc>
              <a:spcBef>
                <a:spcPts val="0"/>
              </a:spcBef>
              <a:spcAft>
                <a:spcPts val="600"/>
              </a:spcAft>
              <a:buClr>
                <a:srgbClr val="7C9A53"/>
              </a:buClr>
              <a:buSzPts val="2800"/>
              <a:buFont typeface="Roboto"/>
              <a:buChar char="‣"/>
            </a:pPr>
            <a:r>
              <a:rPr lang="en-GB" sz="2000" dirty="0"/>
              <a:t>17,604 patients randomized to semaglutide or placebo in addition to standard of care for underlying CVD. </a:t>
            </a:r>
            <a:endParaRPr sz="2000" dirty="0"/>
          </a:p>
          <a:p>
            <a:pPr marL="457200" lvl="0" indent="-406400" algn="l" rtl="0">
              <a:lnSpc>
                <a:spcPct val="100000"/>
              </a:lnSpc>
              <a:spcBef>
                <a:spcPts val="0"/>
              </a:spcBef>
              <a:spcAft>
                <a:spcPts val="600"/>
              </a:spcAft>
              <a:buClr>
                <a:srgbClr val="7C9A53"/>
              </a:buClr>
              <a:buSzPts val="2800"/>
              <a:buFont typeface="Roboto"/>
              <a:buChar char="‣"/>
            </a:pPr>
            <a:r>
              <a:rPr lang="en-GB" sz="2000" dirty="0"/>
              <a:t>Primary outcome: composite of CV death, non-fatal myocardial infarction, or non-fatal stroke. </a:t>
            </a:r>
            <a:endParaRPr sz="2000" dirty="0"/>
          </a:p>
          <a:p>
            <a:pPr marL="457200" lvl="0" indent="-406400" algn="l" rtl="0">
              <a:lnSpc>
                <a:spcPct val="100000"/>
              </a:lnSpc>
              <a:spcBef>
                <a:spcPts val="0"/>
              </a:spcBef>
              <a:spcAft>
                <a:spcPts val="600"/>
              </a:spcAft>
              <a:buClr>
                <a:srgbClr val="7C9A53"/>
              </a:buClr>
              <a:buSzPts val="2800"/>
              <a:buFont typeface="Roboto"/>
              <a:buChar char="‣"/>
            </a:pPr>
            <a:r>
              <a:rPr lang="en-GB" sz="2000" dirty="0"/>
              <a:t>Targeted safety focused on investigator reported serious adverse events (SAE), AEs leading to discontinuation, and prespecified AEs of special interest (acute pancreatitis, malignant neoplasm, and events related to COVID-19 or the gallbladder). </a:t>
            </a:r>
            <a:endParaRPr sz="2000" dirty="0"/>
          </a:p>
          <a:p>
            <a:pPr marL="457200" lvl="0" indent="-406400" algn="l" rtl="0">
              <a:lnSpc>
                <a:spcPct val="100000"/>
              </a:lnSpc>
              <a:spcBef>
                <a:spcPts val="0"/>
              </a:spcBef>
              <a:spcAft>
                <a:spcPts val="600"/>
              </a:spcAft>
              <a:buClr>
                <a:srgbClr val="7C9A53"/>
              </a:buClr>
              <a:buSzPts val="2800"/>
              <a:buFont typeface="Roboto"/>
              <a:buChar char="‣"/>
            </a:pPr>
            <a:r>
              <a:rPr lang="en-GB" sz="2000" dirty="0"/>
              <a:t>Prespecified analyses looked at a number of areas including CV outcomes in people with prior HF, weight change as a mediator of CV benefit, and mortality outcomes. </a:t>
            </a:r>
            <a:endParaRPr sz="2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20"/>
          <p:cNvSpPr txBox="1">
            <a:spLocks noGrp="1"/>
          </p:cNvSpPr>
          <p:nvPr>
            <p:ph type="title"/>
          </p:nvPr>
        </p:nvSpPr>
        <p:spPr>
          <a:xfrm>
            <a:off x="1267787" y="1290119"/>
            <a:ext cx="10421293" cy="69413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3200"/>
              <a:buFont typeface="Roboto"/>
              <a:buNone/>
            </a:pPr>
            <a:r>
              <a:rPr lang="en-GB" sz="3600" dirty="0">
                <a:solidFill>
                  <a:schemeClr val="dk1"/>
                </a:solidFill>
              </a:rPr>
              <a:t>Findings | </a:t>
            </a:r>
            <a:r>
              <a:rPr lang="en-GB" sz="2800" dirty="0">
                <a:solidFill>
                  <a:schemeClr val="dk1"/>
                </a:solidFill>
              </a:rPr>
              <a:t>What does this study add? - 1</a:t>
            </a:r>
            <a:endParaRPr sz="3600" dirty="0">
              <a:solidFill>
                <a:schemeClr val="dk1"/>
              </a:solidFill>
            </a:endParaRPr>
          </a:p>
        </p:txBody>
      </p:sp>
      <p:sp>
        <p:nvSpPr>
          <p:cNvPr id="137" name="Google Shape;137;p20"/>
          <p:cNvSpPr txBox="1">
            <a:spLocks noGrp="1"/>
          </p:cNvSpPr>
          <p:nvPr>
            <p:ph type="body" idx="1"/>
          </p:nvPr>
        </p:nvSpPr>
        <p:spPr>
          <a:xfrm>
            <a:off x="1294650" y="1971401"/>
            <a:ext cx="10683900" cy="4336200"/>
          </a:xfrm>
          <a:prstGeom prst="rect">
            <a:avLst/>
          </a:prstGeom>
          <a:noFill/>
          <a:ln>
            <a:noFill/>
          </a:ln>
        </p:spPr>
        <p:txBody>
          <a:bodyPr spcFirstLastPara="1" wrap="square" lIns="91425" tIns="45700" rIns="91425" bIns="45700" anchor="t" anchorCtr="0">
            <a:noAutofit/>
          </a:bodyPr>
          <a:lstStyle/>
          <a:p>
            <a:pPr marL="457200" lvl="0" indent="-406400" algn="l" rtl="0">
              <a:lnSpc>
                <a:spcPct val="100000"/>
              </a:lnSpc>
              <a:spcBef>
                <a:spcPts val="0"/>
              </a:spcBef>
              <a:spcAft>
                <a:spcPts val="600"/>
              </a:spcAft>
              <a:buClr>
                <a:srgbClr val="7C9A53"/>
              </a:buClr>
              <a:buSzPts val="2800"/>
              <a:buFont typeface="Roboto"/>
              <a:buChar char="‣"/>
            </a:pPr>
            <a:r>
              <a:rPr lang="en-GB" sz="2000" dirty="0"/>
              <a:t>At baseline in SELECT, mean age was 61.6 and 28% were female; mean BMI was 33 and HbA1c 5.78%.</a:t>
            </a:r>
            <a:endParaRPr sz="2000" dirty="0"/>
          </a:p>
          <a:p>
            <a:pPr marL="457200" lvl="0" indent="-406400" algn="l" rtl="0">
              <a:lnSpc>
                <a:spcPct val="100000"/>
              </a:lnSpc>
              <a:spcBef>
                <a:spcPts val="0"/>
              </a:spcBef>
              <a:spcAft>
                <a:spcPts val="600"/>
              </a:spcAft>
              <a:buClr>
                <a:srgbClr val="7C9A53"/>
              </a:buClr>
              <a:buSzPts val="2800"/>
              <a:buFont typeface="Roboto"/>
              <a:buChar char="‣"/>
            </a:pPr>
            <a:r>
              <a:rPr lang="en-GB" sz="2000" dirty="0"/>
              <a:t>Overall, 24% had prior HF, and CV risk factors included mean systolic blood pressure of 131 and mean LDL cholesterol of 78 mg/dL; 88% were on a statin. </a:t>
            </a:r>
            <a:endParaRPr sz="2000" dirty="0"/>
          </a:p>
          <a:p>
            <a:pPr marL="457200" lvl="0" indent="-406400" algn="l" rtl="0">
              <a:lnSpc>
                <a:spcPct val="100000"/>
              </a:lnSpc>
              <a:spcBef>
                <a:spcPts val="0"/>
              </a:spcBef>
              <a:spcAft>
                <a:spcPts val="600"/>
              </a:spcAft>
              <a:buClr>
                <a:srgbClr val="7C9A53"/>
              </a:buClr>
              <a:buSzPts val="2800"/>
              <a:buFont typeface="Roboto"/>
              <a:buChar char="‣"/>
            </a:pPr>
            <a:r>
              <a:rPr lang="en-GB" sz="2000" dirty="0"/>
              <a:t>Mean follow-up was 40 months. </a:t>
            </a:r>
            <a:endParaRPr sz="2000" dirty="0"/>
          </a:p>
          <a:p>
            <a:pPr marL="457200" lvl="0" indent="-406400" algn="l" rtl="0">
              <a:lnSpc>
                <a:spcPct val="100000"/>
              </a:lnSpc>
              <a:spcBef>
                <a:spcPts val="0"/>
              </a:spcBef>
              <a:spcAft>
                <a:spcPts val="600"/>
              </a:spcAft>
              <a:buClr>
                <a:srgbClr val="7C9A53"/>
              </a:buClr>
              <a:buSzPts val="2800"/>
              <a:buFont typeface="Roboto"/>
              <a:buChar char="‣"/>
            </a:pPr>
            <a:r>
              <a:rPr lang="en-GB" sz="2000" dirty="0"/>
              <a:t>For the primary compositive CV outcome, there were 701 events with placebo (8.0%) compared to 569 for semaglutide (6.5%); a hazard ratio of 0.80. </a:t>
            </a:r>
            <a:endParaRPr sz="2000" dirty="0"/>
          </a:p>
          <a:p>
            <a:pPr marL="457200" lvl="0" indent="-406400" algn="l" rtl="0">
              <a:lnSpc>
                <a:spcPct val="100000"/>
              </a:lnSpc>
              <a:spcBef>
                <a:spcPts val="0"/>
              </a:spcBef>
              <a:spcAft>
                <a:spcPts val="600"/>
              </a:spcAft>
              <a:buClr>
                <a:srgbClr val="7C9A53"/>
              </a:buClr>
              <a:buSzPts val="2800"/>
              <a:buFont typeface="Roboto"/>
              <a:buChar char="‣"/>
            </a:pPr>
            <a:r>
              <a:rPr lang="en-GB" sz="2000" dirty="0"/>
              <a:t>The primary endpoint was consistent across subgroup analyses, including sex, age, BMI, and HbA1c.</a:t>
            </a:r>
            <a:endParaRPr sz="2000" dirty="0"/>
          </a:p>
          <a:p>
            <a:pPr marL="457200" lvl="0" indent="-406400" algn="l" rtl="0">
              <a:lnSpc>
                <a:spcPct val="100000"/>
              </a:lnSpc>
              <a:spcBef>
                <a:spcPts val="0"/>
              </a:spcBef>
              <a:spcAft>
                <a:spcPts val="600"/>
              </a:spcAft>
              <a:buClr>
                <a:srgbClr val="7C9A53"/>
              </a:buClr>
              <a:buSzPts val="2800"/>
              <a:buFont typeface="Roboto"/>
              <a:buChar char="‣"/>
            </a:pPr>
            <a:r>
              <a:rPr lang="en-GB" sz="2000" dirty="0"/>
              <a:t>Participants on semaglutide had lower SAEs (33.4% versus 36.4% for placebo); largely driven by a decrease in CV events.</a:t>
            </a:r>
            <a:endParaRPr sz="2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g3225231175c_0_0"/>
          <p:cNvSpPr txBox="1">
            <a:spLocks noGrp="1"/>
          </p:cNvSpPr>
          <p:nvPr>
            <p:ph type="title"/>
          </p:nvPr>
        </p:nvSpPr>
        <p:spPr>
          <a:xfrm>
            <a:off x="1267787" y="1290119"/>
            <a:ext cx="10421400" cy="6942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3200"/>
              <a:buFont typeface="Roboto"/>
              <a:buNone/>
            </a:pPr>
            <a:r>
              <a:rPr lang="en-GB" sz="3600" dirty="0">
                <a:solidFill>
                  <a:schemeClr val="dk1"/>
                </a:solidFill>
              </a:rPr>
              <a:t>Findings | </a:t>
            </a:r>
            <a:r>
              <a:rPr lang="en-GB" sz="2800" dirty="0">
                <a:solidFill>
                  <a:schemeClr val="dk1"/>
                </a:solidFill>
              </a:rPr>
              <a:t>What does this study add? - 2</a:t>
            </a:r>
            <a:endParaRPr sz="3600" dirty="0">
              <a:solidFill>
                <a:schemeClr val="dk1"/>
              </a:solidFill>
            </a:endParaRPr>
          </a:p>
        </p:txBody>
      </p:sp>
      <p:sp>
        <p:nvSpPr>
          <p:cNvPr id="143" name="Google Shape;143;g3225231175c_0_0"/>
          <p:cNvSpPr txBox="1">
            <a:spLocks noGrp="1"/>
          </p:cNvSpPr>
          <p:nvPr>
            <p:ph type="body" idx="1"/>
          </p:nvPr>
        </p:nvSpPr>
        <p:spPr>
          <a:xfrm>
            <a:off x="1267775" y="1992325"/>
            <a:ext cx="10683900" cy="4024800"/>
          </a:xfrm>
          <a:prstGeom prst="rect">
            <a:avLst/>
          </a:prstGeom>
          <a:noFill/>
          <a:ln>
            <a:noFill/>
          </a:ln>
        </p:spPr>
        <p:txBody>
          <a:bodyPr spcFirstLastPara="1" wrap="square" lIns="91425" tIns="45700" rIns="91425" bIns="45700" anchor="t" anchorCtr="0">
            <a:noAutofit/>
          </a:bodyPr>
          <a:lstStyle/>
          <a:p>
            <a:pPr marL="457200" lvl="0" indent="-406400" algn="l" rtl="0">
              <a:lnSpc>
                <a:spcPct val="100000"/>
              </a:lnSpc>
              <a:spcBef>
                <a:spcPts val="0"/>
              </a:spcBef>
              <a:spcAft>
                <a:spcPts val="600"/>
              </a:spcAft>
              <a:buClr>
                <a:srgbClr val="7C9A53"/>
              </a:buClr>
              <a:buSzPts val="2800"/>
              <a:buFont typeface="Roboto"/>
              <a:buChar char="‣"/>
            </a:pPr>
            <a:r>
              <a:rPr lang="en-GB" sz="2000" dirty="0"/>
              <a:t>Gastrointestinal disorders were the most commonly reported AE, consistent with other GLP-1RA studies.</a:t>
            </a:r>
            <a:endParaRPr sz="2000" dirty="0"/>
          </a:p>
          <a:p>
            <a:pPr marL="457200" lvl="0" indent="-406400" algn="l" rtl="0">
              <a:lnSpc>
                <a:spcPct val="100000"/>
              </a:lnSpc>
              <a:spcBef>
                <a:spcPts val="0"/>
              </a:spcBef>
              <a:spcAft>
                <a:spcPts val="600"/>
              </a:spcAft>
              <a:buClr>
                <a:srgbClr val="7C9A53"/>
              </a:buClr>
              <a:buSzPts val="2800"/>
              <a:buFont typeface="Roboto"/>
              <a:buChar char="‣"/>
            </a:pPr>
            <a:r>
              <a:rPr lang="en-GB" sz="2000" dirty="0"/>
              <a:t>There were no unexpected safety concerns, and no difference between groups in serious psychiatric disorders, acute pancreatitis, or malignant neoplasm.</a:t>
            </a:r>
            <a:endParaRPr sz="2000" dirty="0"/>
          </a:p>
          <a:p>
            <a:pPr marL="457200" lvl="0" indent="-406400" algn="l" rtl="0">
              <a:lnSpc>
                <a:spcPct val="100000"/>
              </a:lnSpc>
              <a:spcBef>
                <a:spcPts val="0"/>
              </a:spcBef>
              <a:spcAft>
                <a:spcPts val="600"/>
              </a:spcAft>
              <a:buClr>
                <a:srgbClr val="7C9A53"/>
              </a:buClr>
              <a:buSzPts val="2800"/>
              <a:buFont typeface="Roboto"/>
              <a:buChar char="‣"/>
            </a:pPr>
            <a:r>
              <a:rPr lang="en-GB" sz="2000" dirty="0"/>
              <a:t>Among 4,286 patients with prior HF at enrollment, semaglutide reduced the risk of major adverse cardiovascular events (MACE) and hospitalization.</a:t>
            </a:r>
            <a:endParaRPr sz="2000" dirty="0"/>
          </a:p>
          <a:p>
            <a:pPr marL="457200" lvl="0" indent="-406400" algn="l" rtl="0">
              <a:spcBef>
                <a:spcPts val="0"/>
              </a:spcBef>
              <a:spcAft>
                <a:spcPts val="600"/>
              </a:spcAft>
              <a:buSzPts val="2800"/>
              <a:buChar char="‣"/>
            </a:pPr>
            <a:r>
              <a:rPr lang="en-GB" sz="2000" dirty="0"/>
              <a:t>These CV benefits did not differ among patients with HF with a reduced or preserved ejection fraction (HFrEF/HFpEF). </a:t>
            </a:r>
            <a:endParaRPr sz="2000" dirty="0"/>
          </a:p>
          <a:p>
            <a:pPr marL="457200" lvl="0" indent="-406400" algn="l" rtl="0">
              <a:spcBef>
                <a:spcPts val="0"/>
              </a:spcBef>
              <a:spcAft>
                <a:spcPts val="600"/>
              </a:spcAft>
              <a:buSzPts val="2800"/>
              <a:buChar char="‣"/>
            </a:pPr>
            <a:r>
              <a:rPr lang="en-GB" sz="2000" dirty="0"/>
              <a:t>Patients treated with semaglutide had lower rates of all-cause mortality, driven by similar reductions in CV and non-CV death.</a:t>
            </a:r>
            <a:endParaRPr sz="20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p21"/>
          <p:cNvSpPr txBox="1">
            <a:spLocks noGrp="1"/>
          </p:cNvSpPr>
          <p:nvPr>
            <p:ph type="title"/>
          </p:nvPr>
        </p:nvSpPr>
        <p:spPr>
          <a:xfrm>
            <a:off x="1267787" y="1290119"/>
            <a:ext cx="10421293" cy="69413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3200"/>
              <a:buFont typeface="Roboto"/>
              <a:buNone/>
            </a:pPr>
            <a:r>
              <a:rPr lang="en-GB" sz="3600" dirty="0">
                <a:solidFill>
                  <a:schemeClr val="dk1"/>
                </a:solidFill>
              </a:rPr>
              <a:t>Findings | </a:t>
            </a:r>
            <a:r>
              <a:rPr lang="en-GB" sz="2800" dirty="0">
                <a:solidFill>
                  <a:schemeClr val="dk1"/>
                </a:solidFill>
              </a:rPr>
              <a:t>What does this study add? - 3</a:t>
            </a:r>
            <a:endParaRPr sz="3600" dirty="0">
              <a:solidFill>
                <a:schemeClr val="dk1"/>
              </a:solidFill>
            </a:endParaRPr>
          </a:p>
        </p:txBody>
      </p:sp>
      <p:sp>
        <p:nvSpPr>
          <p:cNvPr id="149" name="Google Shape;149;p21"/>
          <p:cNvSpPr txBox="1">
            <a:spLocks noGrp="1"/>
          </p:cNvSpPr>
          <p:nvPr>
            <p:ph type="body" idx="1"/>
          </p:nvPr>
        </p:nvSpPr>
        <p:spPr>
          <a:xfrm>
            <a:off x="1296000" y="1961426"/>
            <a:ext cx="10683900" cy="4282200"/>
          </a:xfrm>
          <a:prstGeom prst="rect">
            <a:avLst/>
          </a:prstGeom>
          <a:noFill/>
          <a:ln>
            <a:noFill/>
          </a:ln>
        </p:spPr>
        <p:txBody>
          <a:bodyPr spcFirstLastPara="1" wrap="square" lIns="91425" tIns="45700" rIns="91425" bIns="45700" anchor="t" anchorCtr="0">
            <a:noAutofit/>
          </a:bodyPr>
          <a:lstStyle/>
          <a:p>
            <a:pPr marL="457200" lvl="0" indent="-406400" algn="l" rtl="0">
              <a:spcBef>
                <a:spcPts val="0"/>
              </a:spcBef>
              <a:spcAft>
                <a:spcPts val="600"/>
              </a:spcAft>
              <a:buSzPts val="2800"/>
              <a:buChar char="‣"/>
            </a:pPr>
            <a:r>
              <a:rPr lang="en-GB" sz="2000" dirty="0"/>
              <a:t>In the two-thirds with prediabetes, semaglutide delivered a 73% reduction in progression to diabetes compared to placebo, along with a significant decrease in HbA1c.</a:t>
            </a:r>
            <a:endParaRPr sz="2000" dirty="0"/>
          </a:p>
          <a:p>
            <a:pPr marL="457200" lvl="0" indent="-406400" algn="l" rtl="0">
              <a:lnSpc>
                <a:spcPct val="100000"/>
              </a:lnSpc>
              <a:spcBef>
                <a:spcPts val="0"/>
              </a:spcBef>
              <a:spcAft>
                <a:spcPts val="600"/>
              </a:spcAft>
              <a:buClr>
                <a:srgbClr val="7C9A53"/>
              </a:buClr>
              <a:buSzPts val="2800"/>
              <a:buFont typeface="Roboto"/>
              <a:buChar char="‣"/>
            </a:pPr>
            <a:r>
              <a:rPr lang="en-GB" sz="2000" dirty="0"/>
              <a:t>SELECT also demonstrated improved kidney outcomes, with improvements in both urinary albumin-to-creatinine ratio (UACR) and estimated glomerular filtration rate (eGFR) with semaglutide compared to placebo.</a:t>
            </a:r>
            <a:endParaRPr sz="2000" dirty="0"/>
          </a:p>
          <a:p>
            <a:pPr marL="457200" lvl="0" indent="-406400" algn="l" rtl="0">
              <a:lnSpc>
                <a:spcPct val="100000"/>
              </a:lnSpc>
              <a:spcBef>
                <a:spcPts val="0"/>
              </a:spcBef>
              <a:spcAft>
                <a:spcPts val="600"/>
              </a:spcAft>
              <a:buClr>
                <a:srgbClr val="7C9A53"/>
              </a:buClr>
              <a:buSzPts val="2800"/>
              <a:buFont typeface="Roboto"/>
              <a:buChar char="‣"/>
            </a:pPr>
            <a:r>
              <a:rPr lang="en-GB" sz="2000" dirty="0"/>
              <a:t>Exploration of inflammatory markers in SELECT suggest weight loss is associated with a reduction in high-sensitivity C-reactive protein (hsCRP).</a:t>
            </a:r>
            <a:endParaRPr sz="2000" dirty="0"/>
          </a:p>
          <a:p>
            <a:pPr marL="457200" lvl="0" indent="-406400" algn="l" rtl="0">
              <a:lnSpc>
                <a:spcPct val="100000"/>
              </a:lnSpc>
              <a:spcBef>
                <a:spcPts val="0"/>
              </a:spcBef>
              <a:spcAft>
                <a:spcPts val="600"/>
              </a:spcAft>
              <a:buClr>
                <a:srgbClr val="7C9A53"/>
              </a:buClr>
              <a:buSzPts val="2800"/>
              <a:buFont typeface="Roboto"/>
              <a:buChar char="‣"/>
            </a:pPr>
            <a:r>
              <a:rPr lang="en-GB" sz="2000" dirty="0"/>
              <a:t>But semaglutide effects on hsCRP occur early – prior to major weight loss – and are also seen in people without significant weight loss. </a:t>
            </a:r>
            <a:endParaRPr sz="2000" dirty="0"/>
          </a:p>
          <a:p>
            <a:pPr marL="457200" lvl="0" indent="-406400" algn="l" rtl="0">
              <a:lnSpc>
                <a:spcPct val="100000"/>
              </a:lnSpc>
              <a:spcBef>
                <a:spcPts val="0"/>
              </a:spcBef>
              <a:spcAft>
                <a:spcPts val="600"/>
              </a:spcAft>
              <a:buClr>
                <a:srgbClr val="7C9A53"/>
              </a:buClr>
              <a:buSzPts val="2800"/>
              <a:buFont typeface="Roboto"/>
              <a:buChar char="‣"/>
            </a:pPr>
            <a:r>
              <a:rPr lang="en-GB" sz="2000" dirty="0"/>
              <a:t>Among participants who remained on semaglutide for at least 1 year, the peak body weight change was 13.5% – achieved at a median of 19 months.</a:t>
            </a:r>
            <a:endParaRPr sz="2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Google Shape;154;p22"/>
          <p:cNvSpPr txBox="1">
            <a:spLocks noGrp="1"/>
          </p:cNvSpPr>
          <p:nvPr>
            <p:ph type="title"/>
          </p:nvPr>
        </p:nvSpPr>
        <p:spPr>
          <a:xfrm>
            <a:off x="1267775" y="1290125"/>
            <a:ext cx="11013600" cy="6942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lt1"/>
              </a:buClr>
              <a:buSzPct val="88888"/>
              <a:buFont typeface="Roboto"/>
              <a:buNone/>
            </a:pPr>
            <a:r>
              <a:rPr lang="en-GB" sz="4000" dirty="0">
                <a:solidFill>
                  <a:schemeClr val="dk1"/>
                </a:solidFill>
              </a:rPr>
              <a:t>Perspectives | </a:t>
            </a:r>
            <a:r>
              <a:rPr lang="en-GB" sz="3000" dirty="0">
                <a:solidFill>
                  <a:schemeClr val="dk1"/>
                </a:solidFill>
              </a:rPr>
              <a:t>How does this study impact clinical practice? -1</a:t>
            </a:r>
            <a:endParaRPr sz="3000" dirty="0">
              <a:solidFill>
                <a:schemeClr val="dk1"/>
              </a:solidFill>
            </a:endParaRPr>
          </a:p>
        </p:txBody>
      </p:sp>
      <p:sp>
        <p:nvSpPr>
          <p:cNvPr id="155" name="Google Shape;155;p22"/>
          <p:cNvSpPr txBox="1">
            <a:spLocks noGrp="1"/>
          </p:cNvSpPr>
          <p:nvPr>
            <p:ph type="body" idx="1"/>
          </p:nvPr>
        </p:nvSpPr>
        <p:spPr>
          <a:xfrm>
            <a:off x="1294646" y="2123792"/>
            <a:ext cx="10785600" cy="3845100"/>
          </a:xfrm>
          <a:prstGeom prst="rect">
            <a:avLst/>
          </a:prstGeom>
          <a:noFill/>
          <a:ln>
            <a:noFill/>
          </a:ln>
        </p:spPr>
        <p:txBody>
          <a:bodyPr spcFirstLastPara="1" wrap="square" lIns="91425" tIns="45700" rIns="91425" bIns="45700" anchor="t" anchorCtr="0">
            <a:normAutofit lnSpcReduction="10000"/>
          </a:bodyPr>
          <a:lstStyle/>
          <a:p>
            <a:pPr marL="457200" lvl="0" indent="-406400" algn="l" rtl="0">
              <a:lnSpc>
                <a:spcPct val="100000"/>
              </a:lnSpc>
              <a:spcBef>
                <a:spcPts val="0"/>
              </a:spcBef>
              <a:spcAft>
                <a:spcPts val="600"/>
              </a:spcAft>
              <a:buClr>
                <a:srgbClr val="7C9A53"/>
              </a:buClr>
              <a:buSzPts val="2800"/>
              <a:buFont typeface="Roboto"/>
              <a:buChar char="‣"/>
            </a:pPr>
            <a:r>
              <a:rPr lang="en-GB" sz="2000" dirty="0"/>
              <a:t>SELECT was a rigorous study, and provides precise evidence about the use of semaglutide in people at CV risk. </a:t>
            </a:r>
            <a:endParaRPr sz="2000" dirty="0"/>
          </a:p>
          <a:p>
            <a:pPr marL="457200" lvl="0" indent="-406400" algn="l" rtl="0">
              <a:lnSpc>
                <a:spcPct val="100000"/>
              </a:lnSpc>
              <a:spcBef>
                <a:spcPts val="1000"/>
              </a:spcBef>
              <a:spcAft>
                <a:spcPts val="600"/>
              </a:spcAft>
              <a:buClr>
                <a:srgbClr val="7C9A53"/>
              </a:buClr>
              <a:buSzPts val="2800"/>
              <a:buFont typeface="Roboto"/>
              <a:buChar char="‣"/>
            </a:pPr>
            <a:r>
              <a:rPr lang="en-GB" sz="2000" dirty="0"/>
              <a:t>This trial is the first to demonstrate that a medication for obesity can result in disease modification and reduction of CV events. </a:t>
            </a:r>
            <a:endParaRPr sz="2000" dirty="0"/>
          </a:p>
          <a:p>
            <a:pPr marL="457200" lvl="0" indent="-406400" algn="l" rtl="0">
              <a:lnSpc>
                <a:spcPct val="100000"/>
              </a:lnSpc>
              <a:spcBef>
                <a:spcPts val="1000"/>
              </a:spcBef>
              <a:spcAft>
                <a:spcPts val="600"/>
              </a:spcAft>
              <a:buClr>
                <a:srgbClr val="7C9A53"/>
              </a:buClr>
              <a:buSzPts val="2800"/>
              <a:buFont typeface="Roboto"/>
              <a:buChar char="‣"/>
            </a:pPr>
            <a:r>
              <a:rPr lang="en-GB" sz="2000" dirty="0"/>
              <a:t>These data legitimize the use of obesity treatment as a pathway to disease modification and upstream management. </a:t>
            </a:r>
            <a:endParaRPr sz="2000" dirty="0"/>
          </a:p>
          <a:p>
            <a:pPr marL="457200" lvl="0" indent="-406400" algn="l" rtl="0">
              <a:lnSpc>
                <a:spcPct val="100000"/>
              </a:lnSpc>
              <a:spcBef>
                <a:spcPts val="1000"/>
              </a:spcBef>
              <a:spcAft>
                <a:spcPts val="600"/>
              </a:spcAft>
              <a:buClr>
                <a:srgbClr val="7C9A53"/>
              </a:buClr>
              <a:buSzPts val="2800"/>
              <a:buFont typeface="Roboto"/>
              <a:buChar char="‣"/>
            </a:pPr>
            <a:r>
              <a:rPr lang="en-GB" sz="2000" dirty="0"/>
              <a:t>Additionally, the 4 years of observation reconfirm semaglutide efficacy and safety. </a:t>
            </a:r>
            <a:endParaRPr sz="2000" dirty="0"/>
          </a:p>
          <a:p>
            <a:pPr marL="457200" lvl="0" indent="-406400" algn="l" rtl="0">
              <a:lnSpc>
                <a:spcPct val="100000"/>
              </a:lnSpc>
              <a:spcBef>
                <a:spcPts val="1000"/>
              </a:spcBef>
              <a:spcAft>
                <a:spcPts val="600"/>
              </a:spcAft>
              <a:buClr>
                <a:srgbClr val="7C9A53"/>
              </a:buClr>
              <a:buSzPts val="2800"/>
              <a:buFont typeface="Roboto"/>
              <a:buChar char="‣"/>
            </a:pPr>
            <a:r>
              <a:rPr lang="en-GB" sz="2000" dirty="0"/>
              <a:t>HFrEF patients are at highest absolute risk of CV events, but despite concerns raised by trials of liraglutide, HFrEF patients in SELECT had important reductions in MACE and the HF composite. </a:t>
            </a:r>
            <a:endParaRPr sz="20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Google Shape;160;p23"/>
          <p:cNvSpPr txBox="1">
            <a:spLocks noGrp="1"/>
          </p:cNvSpPr>
          <p:nvPr>
            <p:ph type="title"/>
          </p:nvPr>
        </p:nvSpPr>
        <p:spPr>
          <a:xfrm>
            <a:off x="1267775" y="1290125"/>
            <a:ext cx="10785600" cy="6942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lt1"/>
              </a:buClr>
              <a:buSzPct val="88888"/>
              <a:buFont typeface="Roboto"/>
              <a:buNone/>
            </a:pPr>
            <a:r>
              <a:rPr lang="en-GB" sz="4000" dirty="0">
                <a:solidFill>
                  <a:schemeClr val="dk1"/>
                </a:solidFill>
              </a:rPr>
              <a:t>Perspectives | </a:t>
            </a:r>
            <a:r>
              <a:rPr lang="en-GB" sz="3000" dirty="0">
                <a:solidFill>
                  <a:schemeClr val="dk1"/>
                </a:solidFill>
              </a:rPr>
              <a:t>How does this study impact clinical practice? - 2</a:t>
            </a:r>
            <a:endParaRPr sz="3000" dirty="0">
              <a:solidFill>
                <a:schemeClr val="dk1"/>
              </a:solidFill>
            </a:endParaRPr>
          </a:p>
        </p:txBody>
      </p:sp>
      <p:sp>
        <p:nvSpPr>
          <p:cNvPr id="161" name="Google Shape;161;p23"/>
          <p:cNvSpPr txBox="1">
            <a:spLocks noGrp="1"/>
          </p:cNvSpPr>
          <p:nvPr>
            <p:ph type="body" idx="1"/>
          </p:nvPr>
        </p:nvSpPr>
        <p:spPr>
          <a:xfrm>
            <a:off x="1294646" y="2123792"/>
            <a:ext cx="10785600" cy="3845100"/>
          </a:xfrm>
          <a:prstGeom prst="rect">
            <a:avLst/>
          </a:prstGeom>
          <a:noFill/>
          <a:ln>
            <a:noFill/>
          </a:ln>
        </p:spPr>
        <p:txBody>
          <a:bodyPr spcFirstLastPara="1" wrap="square" lIns="91425" tIns="45700" rIns="91425" bIns="45700" anchor="t" anchorCtr="0">
            <a:normAutofit/>
          </a:bodyPr>
          <a:lstStyle/>
          <a:p>
            <a:pPr marL="457200" lvl="0" indent="-406400" algn="l" rtl="0">
              <a:lnSpc>
                <a:spcPct val="100000"/>
              </a:lnSpc>
              <a:spcBef>
                <a:spcPts val="0"/>
              </a:spcBef>
              <a:spcAft>
                <a:spcPts val="600"/>
              </a:spcAft>
              <a:buSzPts val="2800"/>
              <a:buChar char="‣"/>
            </a:pPr>
            <a:r>
              <a:rPr lang="en-GB" sz="2000" dirty="0"/>
              <a:t>In patients with obesity-related HFpEF, semaglutide markedly improves functional capacity and quality of life. </a:t>
            </a:r>
            <a:endParaRPr sz="2000" dirty="0"/>
          </a:p>
          <a:p>
            <a:pPr marL="457200" lvl="0" indent="-406400" algn="l" rtl="0">
              <a:lnSpc>
                <a:spcPct val="100000"/>
              </a:lnSpc>
              <a:spcBef>
                <a:spcPts val="0"/>
              </a:spcBef>
              <a:spcAft>
                <a:spcPts val="600"/>
              </a:spcAft>
              <a:buSzPts val="2800"/>
              <a:buChar char="‣"/>
            </a:pPr>
            <a:r>
              <a:rPr lang="en-GB" sz="2000" dirty="0"/>
              <a:t>Semaglutide produces consistent reductions in MACE regardless of baseline adiposity. </a:t>
            </a:r>
            <a:endParaRPr sz="2000" dirty="0"/>
          </a:p>
          <a:p>
            <a:pPr marL="457200" lvl="0" indent="-406400" algn="l" rtl="0">
              <a:lnSpc>
                <a:spcPct val="100000"/>
              </a:lnSpc>
              <a:spcBef>
                <a:spcPts val="0"/>
              </a:spcBef>
              <a:spcAft>
                <a:spcPts val="600"/>
              </a:spcAft>
              <a:buSzPts val="2800"/>
              <a:buChar char="‣"/>
            </a:pPr>
            <a:r>
              <a:rPr lang="en-GB" sz="2000" dirty="0"/>
              <a:t>The CV benefits of semaglutide appear to extend to people with normoglycemia, and are also independent of baseline kidney function. </a:t>
            </a:r>
            <a:endParaRPr sz="2000" dirty="0"/>
          </a:p>
          <a:p>
            <a:pPr marL="457200" lvl="0" indent="-406400" algn="l" rtl="0">
              <a:lnSpc>
                <a:spcPct val="100000"/>
              </a:lnSpc>
              <a:spcBef>
                <a:spcPts val="0"/>
              </a:spcBef>
              <a:spcAft>
                <a:spcPts val="600"/>
              </a:spcAft>
              <a:buSzPts val="2800"/>
              <a:buChar char="‣"/>
            </a:pPr>
            <a:r>
              <a:rPr lang="en-GB" sz="2000" dirty="0"/>
              <a:t>SELECT also suggests that semaglutide reduces inflammatory markers implicated in CV risk. </a:t>
            </a:r>
            <a:endParaRPr sz="2000" dirty="0"/>
          </a:p>
          <a:p>
            <a:pPr marL="457200" lvl="0" indent="-406400" algn="l" rtl="0">
              <a:lnSpc>
                <a:spcPct val="100000"/>
              </a:lnSpc>
              <a:spcBef>
                <a:spcPts val="0"/>
              </a:spcBef>
              <a:spcAft>
                <a:spcPts val="600"/>
              </a:spcAft>
              <a:buSzPts val="2800"/>
              <a:buChar char="‣"/>
            </a:pPr>
            <a:r>
              <a:rPr lang="en-GB" sz="2000" dirty="0"/>
              <a:t>Taken together, these data have important implications for clinical practice across obesity, cardiology, renal disease, and diabetes. </a:t>
            </a:r>
            <a:endParaRPr sz="2000" dirty="0"/>
          </a:p>
          <a:p>
            <a:pPr marL="457200" lvl="0" indent="-406400" algn="l" rtl="0">
              <a:lnSpc>
                <a:spcPct val="100000"/>
              </a:lnSpc>
              <a:spcBef>
                <a:spcPts val="0"/>
              </a:spcBef>
              <a:spcAft>
                <a:spcPts val="600"/>
              </a:spcAft>
              <a:buSzPts val="2800"/>
              <a:buChar char="‣"/>
            </a:pPr>
            <a:r>
              <a:rPr lang="en-GB" sz="2000" dirty="0"/>
              <a:t>Semaglutide is an FDA-approved indication for secondary prevention of CV events. </a:t>
            </a:r>
            <a:endParaRPr sz="2000" dirty="0"/>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1119</Words>
  <Application>Microsoft Office PowerPoint</Application>
  <PresentationFormat>Widescreen</PresentationFormat>
  <Paragraphs>55</Paragraphs>
  <Slides>10</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Play</vt:lpstr>
      <vt:lpstr>Calibri</vt:lpstr>
      <vt:lpstr>Roboto</vt:lpstr>
      <vt:lpstr>Office Theme</vt:lpstr>
      <vt:lpstr>Source: Ryan D, Kushner R, Lincoff AM, et al. SELECT Cardiovascular Outcome Trial: Old Lessons and New Learning. Presented at ObesityWeek® 2024.</vt:lpstr>
      <vt:lpstr>Key messages</vt:lpstr>
      <vt:lpstr>Background | What do we already know about this topic?</vt:lpstr>
      <vt:lpstr>Background | How was this study conducted?</vt:lpstr>
      <vt:lpstr>Findings | What does this study add? - 1</vt:lpstr>
      <vt:lpstr>Findings | What does this study add? - 2</vt:lpstr>
      <vt:lpstr>Findings | What does this study add? - 3</vt:lpstr>
      <vt:lpstr>Perspectives | How does this study impact clinical practice? -1</vt:lpstr>
      <vt:lpstr>Perspectives | How does this study impact clinical practice? - 2</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Alice Lione</dc:creator>
  <cp:lastModifiedBy>Alice Lione</cp:lastModifiedBy>
  <cp:revision>3</cp:revision>
  <dcterms:created xsi:type="dcterms:W3CDTF">2024-11-05T11:17:53Z</dcterms:created>
  <dcterms:modified xsi:type="dcterms:W3CDTF">2025-01-14T09:24:32Z</dcterms:modified>
</cp:coreProperties>
</file>