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Play" panose="020B0604020202020204" charset="0"/>
      <p:regular r:id="rId13"/>
      <p:bold r:id="rId14"/>
    </p:embeddedFont>
    <p:embeddedFont>
      <p:font typeface="Roboto" panose="02000000000000000000"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j+ajOjHXtVfsFzzr3O96hZJFb4k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90"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10" name="Google Shape;110;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64" name="Google Shape;164;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16" name="Google Shape;11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2" name="Google Shape;12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8" name="Google Shape;12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21a9ef1c0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 name="Google Shape;134;g321a9ef1c0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21a9ef1c0a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6" name="Google Shape;146;g321a9ef1c0a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321a9ef1c0a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52" name="Google Shape;152;g321a9ef1c0a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58" name="Google Shape;15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 name="Google Shape;1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6" name="Google Shape;16;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pic>
        <p:nvPicPr>
          <p:cNvPr id="17" name="Google Shape;17;p4"/>
          <p:cNvPicPr preferRelativeResize="0"/>
          <p:nvPr/>
        </p:nvPicPr>
        <p:blipFill rotWithShape="1">
          <a:blip r:embed="rId2">
            <a:alphaModFix/>
          </a:blip>
          <a:srcRect/>
          <a:stretch/>
        </p:blipFill>
        <p:spPr>
          <a:xfrm>
            <a:off x="0" y="0"/>
            <a:ext cx="12192000"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3"/>
        <p:cNvGrpSpPr/>
        <p:nvPr/>
      </p:nvGrpSpPr>
      <p:grpSpPr>
        <a:xfrm>
          <a:off x="0" y="0"/>
          <a:ext cx="0" cy="0"/>
          <a:chOff x="0" y="0"/>
          <a:chExt cx="0" cy="0"/>
        </a:xfrm>
      </p:grpSpPr>
      <p:sp>
        <p:nvSpPr>
          <p:cNvPr id="74" name="Google Shape;7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6" name="Google Shape;7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7" name="Google Shape;7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8"/>
        <p:cNvGrpSpPr/>
        <p:nvPr/>
      </p:nvGrpSpPr>
      <p:grpSpPr>
        <a:xfrm>
          <a:off x="0" y="0"/>
          <a:ext cx="0" cy="0"/>
          <a:chOff x="0" y="0"/>
          <a:chExt cx="0" cy="0"/>
        </a:xfrm>
      </p:grpSpPr>
      <p:sp>
        <p:nvSpPr>
          <p:cNvPr id="79" name="Google Shape;7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0" name="Google Shape;8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1" name="Google Shape;8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2"/>
        <p:cNvGrpSpPr/>
        <p:nvPr/>
      </p:nvGrpSpPr>
      <p:grpSpPr>
        <a:xfrm>
          <a:off x="0" y="0"/>
          <a:ext cx="0" cy="0"/>
          <a:chOff x="0" y="0"/>
          <a:chExt cx="0" cy="0"/>
        </a:xfrm>
      </p:grpSpPr>
      <p:sp>
        <p:nvSpPr>
          <p:cNvPr id="83" name="Google Shape;8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5" name="Google Shape;85;p1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6" name="Google Shape;8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7" name="Google Shape;8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8" name="Google Shape;8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9"/>
        <p:cNvGrpSpPr/>
        <p:nvPr/>
      </p:nvGrpSpPr>
      <p:grpSpPr>
        <a:xfrm>
          <a:off x="0" y="0"/>
          <a:ext cx="0" cy="0"/>
          <a:chOff x="0" y="0"/>
          <a:chExt cx="0" cy="0"/>
        </a:xfrm>
      </p:grpSpPr>
      <p:sp>
        <p:nvSpPr>
          <p:cNvPr id="90" name="Google Shape;90;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3"/>
          <p:cNvSpPr>
            <a:spLocks noGrp="1"/>
          </p:cNvSpPr>
          <p:nvPr>
            <p:ph type="pic" idx="2"/>
          </p:nvPr>
        </p:nvSpPr>
        <p:spPr>
          <a:xfrm>
            <a:off x="5183188" y="987425"/>
            <a:ext cx="6172200" cy="4873625"/>
          </a:xfrm>
          <a:prstGeom prst="rect">
            <a:avLst/>
          </a:prstGeom>
          <a:noFill/>
          <a:ln>
            <a:noFill/>
          </a:ln>
        </p:spPr>
      </p:sp>
      <p:sp>
        <p:nvSpPr>
          <p:cNvPr id="92" name="Google Shape;92;p1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3" name="Google Shape;93;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4" name="Google Shape;94;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5" name="Google Shape;9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6"/>
        <p:cNvGrpSpPr/>
        <p:nvPr/>
      </p:nvGrpSpPr>
      <p:grpSpPr>
        <a:xfrm>
          <a:off x="0" y="0"/>
          <a:ext cx="0" cy="0"/>
          <a:chOff x="0" y="0"/>
          <a:chExt cx="0" cy="0"/>
        </a:xfrm>
      </p:grpSpPr>
      <p:sp>
        <p:nvSpPr>
          <p:cNvPr id="97" name="Google Shape;97;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0" name="Google Shape;100;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1" name="Google Shape;101;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6" name="Google Shape;10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7" name="Google Shape;10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pic>
        <p:nvPicPr>
          <p:cNvPr id="19" name="Google Shape;19;p3" descr="A screen shot of a scree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20" name="Google Shape;20;p3"/>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body" idx="1"/>
          </p:nvPr>
        </p:nvSpPr>
        <p:spPr>
          <a:xfrm>
            <a:off x="1294646" y="2199992"/>
            <a:ext cx="10059154" cy="3367889"/>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1000"/>
              </a:spcBef>
              <a:spcAft>
                <a:spcPts val="0"/>
              </a:spcAft>
              <a:buClr>
                <a:srgbClr val="7C9A53"/>
              </a:buClr>
              <a:buSzPts val="2800"/>
              <a:buFont typeface="Roboto"/>
              <a:buChar char="‣"/>
              <a:defRPr>
                <a:latin typeface="Roboto"/>
                <a:ea typeface="Roboto"/>
                <a:cs typeface="Roboto"/>
                <a:sym typeface="Roboto"/>
              </a:defRPr>
            </a:lvl1pPr>
            <a:lvl2pPr marL="914400" lvl="1" indent="-381000" algn="l">
              <a:lnSpc>
                <a:spcPct val="100000"/>
              </a:lnSpc>
              <a:spcBef>
                <a:spcPts val="500"/>
              </a:spcBef>
              <a:spcAft>
                <a:spcPts val="0"/>
              </a:spcAft>
              <a:buClr>
                <a:srgbClr val="7C9A53"/>
              </a:buClr>
              <a:buSzPts val="2400"/>
              <a:buFont typeface="Roboto"/>
              <a:buChar char="‣"/>
              <a:defRPr>
                <a:latin typeface="Roboto"/>
                <a:ea typeface="Roboto"/>
                <a:cs typeface="Roboto"/>
                <a:sym typeface="Roboto"/>
              </a:defRPr>
            </a:lvl2pPr>
            <a:lvl3pPr marL="1371600" lvl="2" indent="-355600" algn="l">
              <a:lnSpc>
                <a:spcPct val="100000"/>
              </a:lnSpc>
              <a:spcBef>
                <a:spcPts val="500"/>
              </a:spcBef>
              <a:spcAft>
                <a:spcPts val="0"/>
              </a:spcAft>
              <a:buClr>
                <a:srgbClr val="7C9A53"/>
              </a:buClr>
              <a:buSzPts val="2000"/>
              <a:buFont typeface="Roboto"/>
              <a:buChar char="‣"/>
              <a:defRPr>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 name="Google Shape;23;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4" name="Google Shape;24;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25"/>
        <p:cNvGrpSpPr/>
        <p:nvPr/>
      </p:nvGrpSpPr>
      <p:grpSpPr>
        <a:xfrm>
          <a:off x="0" y="0"/>
          <a:ext cx="0" cy="0"/>
          <a:chOff x="0" y="0"/>
          <a:chExt cx="0" cy="0"/>
        </a:xfrm>
      </p:grpSpPr>
      <p:pic>
        <p:nvPicPr>
          <p:cNvPr id="26" name="Google Shape;26;g2d73399466f_1_9" descr="A screen shot of a screen&#10;&#10;Description automatically generated"/>
          <p:cNvPicPr preferRelativeResize="0"/>
          <p:nvPr/>
        </p:nvPicPr>
        <p:blipFill rotWithShape="1">
          <a:blip r:embed="rId2">
            <a:alphaModFix/>
          </a:blip>
          <a:srcRect/>
          <a:stretch/>
        </p:blipFill>
        <p:spPr>
          <a:xfrm>
            <a:off x="762" y="428"/>
            <a:ext cx="12190477" cy="6857143"/>
          </a:xfrm>
          <a:prstGeom prst="rect">
            <a:avLst/>
          </a:prstGeom>
          <a:noFill/>
          <a:ln>
            <a:noFill/>
          </a:ln>
        </p:spPr>
      </p:pic>
      <p:sp>
        <p:nvSpPr>
          <p:cNvPr id="27" name="Google Shape;27;g2d73399466f_1_9"/>
          <p:cNvSpPr txBox="1">
            <a:spLocks noGrp="1"/>
          </p:cNvSpPr>
          <p:nvPr>
            <p:ph type="title"/>
          </p:nvPr>
        </p:nvSpPr>
        <p:spPr>
          <a:xfrm>
            <a:off x="1200606" y="1296476"/>
            <a:ext cx="10421400" cy="694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3200"/>
              <a:buFont typeface="Roboto"/>
              <a:buNone/>
              <a:defRPr sz="3200" b="1">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g2d73399466f_1_9"/>
          <p:cNvSpPr txBox="1">
            <a:spLocks noGrp="1"/>
          </p:cNvSpPr>
          <p:nvPr>
            <p:ph type="body" idx="1"/>
          </p:nvPr>
        </p:nvSpPr>
        <p:spPr>
          <a:xfrm>
            <a:off x="1294650" y="2106725"/>
            <a:ext cx="10059300" cy="346110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rgbClr val="7C9A53"/>
              </a:buClr>
              <a:buSzPts val="2000"/>
              <a:buFont typeface="Roboto"/>
              <a:buChar char="‣"/>
              <a:defRPr sz="2000">
                <a:latin typeface="Roboto"/>
                <a:ea typeface="Roboto"/>
                <a:cs typeface="Roboto"/>
                <a:sym typeface="Roboto"/>
              </a:defRPr>
            </a:lvl1pPr>
            <a:lvl2pPr marL="914400" lvl="1" indent="-342900" algn="l">
              <a:lnSpc>
                <a:spcPct val="100000"/>
              </a:lnSpc>
              <a:spcBef>
                <a:spcPts val="500"/>
              </a:spcBef>
              <a:spcAft>
                <a:spcPts val="0"/>
              </a:spcAft>
              <a:buClr>
                <a:srgbClr val="7C9A53"/>
              </a:buClr>
              <a:buSzPts val="1800"/>
              <a:buFont typeface="Roboto"/>
              <a:buChar char="‣"/>
              <a:defRPr sz="1800">
                <a:latin typeface="Roboto"/>
                <a:ea typeface="Roboto"/>
                <a:cs typeface="Roboto"/>
                <a:sym typeface="Roboto"/>
              </a:defRPr>
            </a:lvl2pPr>
            <a:lvl3pPr marL="1371600" lvl="2" indent="-336550" algn="l">
              <a:lnSpc>
                <a:spcPct val="100000"/>
              </a:lnSpc>
              <a:spcBef>
                <a:spcPts val="500"/>
              </a:spcBef>
              <a:spcAft>
                <a:spcPts val="0"/>
              </a:spcAft>
              <a:buClr>
                <a:srgbClr val="7C9A53"/>
              </a:buClr>
              <a:buSzPts val="1700"/>
              <a:buFont typeface="Roboto"/>
              <a:buChar char="‣"/>
              <a:defRPr sz="1700">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g2d73399466f_1_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and Content 1">
  <p:cSld name="2_Title and Content_1">
    <p:spTree>
      <p:nvGrpSpPr>
        <p:cNvPr id="1" name="Shape 30"/>
        <p:cNvGrpSpPr/>
        <p:nvPr/>
      </p:nvGrpSpPr>
      <p:grpSpPr>
        <a:xfrm>
          <a:off x="0" y="0"/>
          <a:ext cx="0" cy="0"/>
          <a:chOff x="0" y="0"/>
          <a:chExt cx="0" cy="0"/>
        </a:xfrm>
      </p:grpSpPr>
      <p:pic>
        <p:nvPicPr>
          <p:cNvPr id="31" name="Google Shape;31;g2d73399466f_1_23" descr="A screen shot of a screen&#10;&#10;Description automatically generated"/>
          <p:cNvPicPr preferRelativeResize="0"/>
          <p:nvPr/>
        </p:nvPicPr>
        <p:blipFill rotWithShape="1">
          <a:blip r:embed="rId2">
            <a:alphaModFix/>
          </a:blip>
          <a:srcRect/>
          <a:stretch/>
        </p:blipFill>
        <p:spPr>
          <a:xfrm>
            <a:off x="762" y="428"/>
            <a:ext cx="12190477" cy="6857143"/>
          </a:xfrm>
          <a:prstGeom prst="rect">
            <a:avLst/>
          </a:prstGeom>
          <a:noFill/>
          <a:ln>
            <a:noFill/>
          </a:ln>
        </p:spPr>
      </p:pic>
      <p:sp>
        <p:nvSpPr>
          <p:cNvPr id="32" name="Google Shape;32;g2d73399466f_1_23"/>
          <p:cNvSpPr txBox="1">
            <a:spLocks noGrp="1"/>
          </p:cNvSpPr>
          <p:nvPr>
            <p:ph type="title"/>
          </p:nvPr>
        </p:nvSpPr>
        <p:spPr>
          <a:xfrm>
            <a:off x="932506" y="365126"/>
            <a:ext cx="10421400" cy="694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g2d73399466f_1_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4" name="Google Shape;34;g2d73399466f_1_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5" name="Google Shape;35;g2d73399466f_1_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
        <p:nvSpPr>
          <p:cNvPr id="36" name="Google Shape;36;g2d73399466f_1_23"/>
          <p:cNvSpPr txBox="1">
            <a:spLocks noGrp="1"/>
          </p:cNvSpPr>
          <p:nvPr>
            <p:ph type="body" idx="1"/>
          </p:nvPr>
        </p:nvSpPr>
        <p:spPr>
          <a:xfrm>
            <a:off x="1296000" y="1754900"/>
            <a:ext cx="10059300" cy="414780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rgbClr val="7C9A53"/>
              </a:buClr>
              <a:buSzPts val="2000"/>
              <a:buFont typeface="Roboto"/>
              <a:buChar char="‣"/>
              <a:defRPr sz="2000">
                <a:latin typeface="Roboto"/>
                <a:ea typeface="Roboto"/>
                <a:cs typeface="Roboto"/>
                <a:sym typeface="Roboto"/>
              </a:defRPr>
            </a:lvl1pPr>
            <a:lvl2pPr marL="914400" lvl="1" indent="-342900" algn="l">
              <a:lnSpc>
                <a:spcPct val="100000"/>
              </a:lnSpc>
              <a:spcBef>
                <a:spcPts val="500"/>
              </a:spcBef>
              <a:spcAft>
                <a:spcPts val="0"/>
              </a:spcAft>
              <a:buClr>
                <a:srgbClr val="7C9A53"/>
              </a:buClr>
              <a:buSzPts val="1800"/>
              <a:buFont typeface="Roboto"/>
              <a:buChar char="‣"/>
              <a:defRPr sz="1800">
                <a:latin typeface="Roboto"/>
                <a:ea typeface="Roboto"/>
                <a:cs typeface="Roboto"/>
                <a:sym typeface="Roboto"/>
              </a:defRPr>
            </a:lvl2pPr>
            <a:lvl3pPr marL="1371600" lvl="2" indent="-336550" algn="l">
              <a:lnSpc>
                <a:spcPct val="100000"/>
              </a:lnSpc>
              <a:spcBef>
                <a:spcPts val="500"/>
              </a:spcBef>
              <a:spcAft>
                <a:spcPts val="0"/>
              </a:spcAft>
              <a:buClr>
                <a:srgbClr val="7C9A53"/>
              </a:buClr>
              <a:buSzPts val="1700"/>
              <a:buFont typeface="Roboto"/>
              <a:buChar char="‣"/>
              <a:defRPr sz="1700">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37"/>
        <p:cNvGrpSpPr/>
        <p:nvPr/>
      </p:nvGrpSpPr>
      <p:grpSpPr>
        <a:xfrm>
          <a:off x="0" y="0"/>
          <a:ext cx="0" cy="0"/>
          <a:chOff x="0" y="0"/>
          <a:chExt cx="0" cy="0"/>
        </a:xfrm>
      </p:grpSpPr>
      <p:pic>
        <p:nvPicPr>
          <p:cNvPr id="38" name="Google Shape;38;p5" descr="A screen shot of a scree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39" name="Google Shape;39;p5"/>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1" name="Google Shape;4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 name="Google Shape;4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
        <p:nvSpPr>
          <p:cNvPr id="43" name="Google Shape;43;p5"/>
          <p:cNvSpPr txBox="1">
            <a:spLocks noGrp="1"/>
          </p:cNvSpPr>
          <p:nvPr>
            <p:ph type="body" idx="1"/>
          </p:nvPr>
        </p:nvSpPr>
        <p:spPr>
          <a:xfrm>
            <a:off x="1294646" y="2082296"/>
            <a:ext cx="10059154" cy="4798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Clr>
                <a:srgbClr val="7C9A53"/>
              </a:buClr>
              <a:buSzPts val="1800"/>
              <a:buChar char="•"/>
              <a:defRPr sz="1800">
                <a:latin typeface="Roboto"/>
                <a:ea typeface="Roboto"/>
                <a:cs typeface="Roboto"/>
                <a:sym typeface="Roboto"/>
              </a:defRPr>
            </a:lvl1pPr>
            <a:lvl2pPr marL="914400" lvl="1" indent="-330200" algn="l">
              <a:lnSpc>
                <a:spcPct val="100000"/>
              </a:lnSpc>
              <a:spcBef>
                <a:spcPts val="500"/>
              </a:spcBef>
              <a:spcAft>
                <a:spcPts val="0"/>
              </a:spcAft>
              <a:buClr>
                <a:srgbClr val="7C9A53"/>
              </a:buClr>
              <a:buSzPts val="1600"/>
              <a:buChar char="•"/>
              <a:defRPr sz="1600">
                <a:latin typeface="Roboto"/>
                <a:ea typeface="Roboto"/>
                <a:cs typeface="Roboto"/>
                <a:sym typeface="Roboto"/>
              </a:defRPr>
            </a:lvl2pPr>
            <a:lvl3pPr marL="1371600" lvl="2" indent="-317500" algn="l">
              <a:lnSpc>
                <a:spcPct val="100000"/>
              </a:lnSpc>
              <a:spcBef>
                <a:spcPts val="500"/>
              </a:spcBef>
              <a:spcAft>
                <a:spcPts val="0"/>
              </a:spcAft>
              <a:buClr>
                <a:srgbClr val="7C9A53"/>
              </a:buClr>
              <a:buSzPts val="1400"/>
              <a:buChar char="•"/>
              <a:defRPr sz="1400">
                <a:latin typeface="Roboto"/>
                <a:ea typeface="Roboto"/>
                <a:cs typeface="Roboto"/>
                <a:sym typeface="Roboto"/>
              </a:defRPr>
            </a:lvl3pPr>
            <a:lvl4pPr marL="1828800" lvl="3" indent="-304800" algn="l">
              <a:lnSpc>
                <a:spcPct val="100000"/>
              </a:lnSpc>
              <a:spcBef>
                <a:spcPts val="500"/>
              </a:spcBef>
              <a:spcAft>
                <a:spcPts val="0"/>
              </a:spcAft>
              <a:buClr>
                <a:srgbClr val="7C9A53"/>
              </a:buClr>
              <a:buSzPts val="1200"/>
              <a:buChar char="•"/>
              <a:defRPr sz="1200">
                <a:latin typeface="Roboto"/>
                <a:ea typeface="Roboto"/>
                <a:cs typeface="Roboto"/>
                <a:sym typeface="Roboto"/>
              </a:defRPr>
            </a:lvl4pPr>
            <a:lvl5pPr marL="2286000" lvl="4" indent="-304800" algn="l">
              <a:lnSpc>
                <a:spcPct val="100000"/>
              </a:lnSpc>
              <a:spcBef>
                <a:spcPts val="500"/>
              </a:spcBef>
              <a:spcAft>
                <a:spcPts val="0"/>
              </a:spcAft>
              <a:buClr>
                <a:srgbClr val="7C9A53"/>
              </a:buClr>
              <a:buSzPts val="1200"/>
              <a:buChar char="•"/>
              <a:defRPr sz="1200">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4"/>
        <p:cNvGrpSpPr/>
        <p:nvPr/>
      </p:nvGrpSpPr>
      <p:grpSpPr>
        <a:xfrm>
          <a:off x="0" y="0"/>
          <a:ext cx="0" cy="0"/>
          <a:chOff x="0" y="0"/>
          <a:chExt cx="0" cy="0"/>
        </a:xfrm>
      </p:grpSpPr>
      <p:pic>
        <p:nvPicPr>
          <p:cNvPr id="45" name="Google Shape;45;p6" descr="A close-up of a perso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46" name="Google Shape;46;p6"/>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78206E"/>
              </a:buClr>
              <a:buSzPts val="3200"/>
              <a:buFont typeface="Roboto"/>
              <a:buNone/>
              <a:defRPr sz="3200" b="1">
                <a:solidFill>
                  <a:srgbClr val="78206E"/>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
          <p:cNvSpPr txBox="1">
            <a:spLocks noGrp="1"/>
          </p:cNvSpPr>
          <p:nvPr>
            <p:ph type="body" idx="1"/>
          </p:nvPr>
        </p:nvSpPr>
        <p:spPr>
          <a:xfrm>
            <a:off x="1294646" y="2199992"/>
            <a:ext cx="10059154" cy="3976971"/>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1000"/>
              </a:spcBef>
              <a:spcAft>
                <a:spcPts val="0"/>
              </a:spcAft>
              <a:buClr>
                <a:srgbClr val="7C9A53"/>
              </a:buClr>
              <a:buSzPts val="2800"/>
              <a:buChar char="•"/>
              <a:defRPr>
                <a:latin typeface="Roboto"/>
                <a:ea typeface="Roboto"/>
                <a:cs typeface="Roboto"/>
                <a:sym typeface="Roboto"/>
              </a:defRPr>
            </a:lvl1pPr>
            <a:lvl2pPr marL="914400" lvl="1" indent="-381000" algn="l">
              <a:lnSpc>
                <a:spcPct val="100000"/>
              </a:lnSpc>
              <a:spcBef>
                <a:spcPts val="500"/>
              </a:spcBef>
              <a:spcAft>
                <a:spcPts val="0"/>
              </a:spcAft>
              <a:buClr>
                <a:srgbClr val="7C9A53"/>
              </a:buClr>
              <a:buSzPts val="2400"/>
              <a:buChar char="•"/>
              <a:defRPr>
                <a:latin typeface="Roboto"/>
                <a:ea typeface="Roboto"/>
                <a:cs typeface="Roboto"/>
                <a:sym typeface="Roboto"/>
              </a:defRPr>
            </a:lvl2pPr>
            <a:lvl3pPr marL="1371600" lvl="2" indent="-355600" algn="l">
              <a:lnSpc>
                <a:spcPct val="100000"/>
              </a:lnSpc>
              <a:spcBef>
                <a:spcPts val="500"/>
              </a:spcBef>
              <a:spcAft>
                <a:spcPts val="0"/>
              </a:spcAft>
              <a:buClr>
                <a:srgbClr val="7C9A53"/>
              </a:buClr>
              <a:buSzPts val="2000"/>
              <a:buChar char="•"/>
              <a:defRPr>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9" name="Google Shape;4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0" name="Google Shape;5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54" name="Google Shape;5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5" name="Google Shape;5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6" name="Google Shape;5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7"/>
        <p:cNvGrpSpPr/>
        <p:nvPr/>
      </p:nvGrpSpPr>
      <p:grpSpPr>
        <a:xfrm>
          <a:off x="0" y="0"/>
          <a:ext cx="0" cy="0"/>
          <a:chOff x="0" y="0"/>
          <a:chExt cx="0" cy="0"/>
        </a:xfrm>
      </p:grpSpPr>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2" name="Google Shape;6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3" name="Google Shape;6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4"/>
        <p:cNvGrpSpPr/>
        <p:nvPr/>
      </p:nvGrpSpPr>
      <p:grpSpPr>
        <a:xfrm>
          <a:off x="0" y="0"/>
          <a:ext cx="0" cy="0"/>
          <a:chOff x="0" y="0"/>
          <a:chExt cx="0" cy="0"/>
        </a:xfrm>
      </p:grpSpPr>
      <p:sp>
        <p:nvSpPr>
          <p:cNvPr id="65" name="Google Shape;65;p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7" name="Google Shape;67;p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9" name="Google Shape;69;p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1" name="Google Shape;7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2" name="Google Shape;7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9" name="Google Shape;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10" name="Google Shape;1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iabetesatlas.org/atlas/tenth-edi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nejm.org/doi/full/10.1056/NEJMoa2206038" TargetMode="External"/><Relationship Id="rId4" Type="http://schemas.openxmlformats.org/officeDocument/2006/relationships/hyperlink" Target="https://www.cdc.gov/diabetes/php/data-research/index.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6"/>
          <p:cNvSpPr txBox="1">
            <a:spLocks noGrp="1"/>
          </p:cNvSpPr>
          <p:nvPr>
            <p:ph type="ctrTitle"/>
          </p:nvPr>
        </p:nvSpPr>
        <p:spPr>
          <a:xfrm>
            <a:off x="626425" y="3707175"/>
            <a:ext cx="10112400" cy="809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GB" sz="1600" dirty="0">
                <a:solidFill>
                  <a:schemeClr val="lt1"/>
                </a:solidFill>
                <a:latin typeface="Roboto"/>
                <a:ea typeface="Roboto"/>
                <a:cs typeface="Roboto"/>
                <a:sym typeface="Roboto"/>
              </a:rPr>
              <a:t>Source: </a:t>
            </a:r>
            <a:r>
              <a:rPr lang="en-GB" sz="1800" dirty="0">
                <a:solidFill>
                  <a:schemeClr val="lt1"/>
                </a:solidFill>
                <a:latin typeface="Calibri"/>
                <a:ea typeface="Calibri"/>
                <a:cs typeface="Calibri"/>
                <a:sym typeface="Calibri"/>
              </a:rPr>
              <a:t>Perreault L, Jastreboff A, Wharton S, et al.</a:t>
            </a:r>
            <a:r>
              <a:rPr lang="en-GB" sz="1600" dirty="0">
                <a:solidFill>
                  <a:schemeClr val="lt1"/>
                </a:solidFill>
                <a:latin typeface="Roboto"/>
                <a:ea typeface="Roboto"/>
                <a:cs typeface="Roboto"/>
                <a:sym typeface="Roboto"/>
              </a:rPr>
              <a:t> SURMOUNT Clinical Trials Orals Session. Presented at ObesityWeek</a:t>
            </a:r>
            <a:r>
              <a:rPr lang="en-GB" sz="1700" baseline="30000" dirty="0">
                <a:solidFill>
                  <a:schemeClr val="lt1"/>
                </a:solidFill>
                <a:latin typeface="Arial"/>
                <a:ea typeface="Arial"/>
                <a:cs typeface="Arial"/>
                <a:sym typeface="Arial"/>
              </a:rPr>
              <a:t>®</a:t>
            </a:r>
            <a:r>
              <a:rPr lang="en-GB" sz="1600" dirty="0">
                <a:solidFill>
                  <a:schemeClr val="lt1"/>
                </a:solidFill>
                <a:latin typeface="Roboto"/>
                <a:ea typeface="Roboto"/>
                <a:cs typeface="Roboto"/>
                <a:sym typeface="Roboto"/>
              </a:rPr>
              <a:t> 2024.</a:t>
            </a:r>
            <a:endParaRPr dirty="0"/>
          </a:p>
        </p:txBody>
      </p:sp>
      <p:sp>
        <p:nvSpPr>
          <p:cNvPr id="113" name="Google Shape;113;p16"/>
          <p:cNvSpPr txBox="1">
            <a:spLocks noGrp="1"/>
          </p:cNvSpPr>
          <p:nvPr>
            <p:ph type="subTitle" idx="1"/>
          </p:nvPr>
        </p:nvSpPr>
        <p:spPr>
          <a:xfrm>
            <a:off x="626425" y="2466675"/>
            <a:ext cx="9691800" cy="1240500"/>
          </a:xfrm>
          <a:prstGeom prst="rect">
            <a:avLst/>
          </a:prstGeom>
          <a:noFill/>
          <a:ln>
            <a:noFill/>
          </a:ln>
        </p:spPr>
        <p:txBody>
          <a:bodyPr spcFirstLastPara="1" wrap="square" lIns="0" tIns="45700" rIns="91425" bIns="45700" anchor="t" anchorCtr="0">
            <a:noAutofit/>
          </a:bodyPr>
          <a:lstStyle/>
          <a:p>
            <a:pPr marL="92075" lvl="0" indent="0" algn="l" rtl="0">
              <a:lnSpc>
                <a:spcPct val="90000"/>
              </a:lnSpc>
              <a:spcBef>
                <a:spcPts val="1000"/>
              </a:spcBef>
              <a:spcAft>
                <a:spcPts val="0"/>
              </a:spcAft>
              <a:buClr>
                <a:srgbClr val="000000"/>
              </a:buClr>
              <a:buSzPts val="2400"/>
              <a:buFont typeface="Arial"/>
              <a:buNone/>
            </a:pPr>
            <a:r>
              <a:rPr lang="en-GB" sz="3600" b="1" dirty="0">
                <a:solidFill>
                  <a:schemeClr val="lt1"/>
                </a:solidFill>
                <a:latin typeface="Roboto"/>
                <a:ea typeface="Roboto"/>
                <a:cs typeface="Roboto"/>
                <a:sym typeface="Roboto"/>
              </a:rPr>
              <a:t>SURMOUNT Clinical Trials Orals Session</a:t>
            </a:r>
            <a:endParaRPr sz="3600" b="1" dirty="0">
              <a:solidFill>
                <a:schemeClr val="lt1"/>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4"/>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References</a:t>
            </a:r>
            <a:endParaRPr sz="2800" dirty="0">
              <a:solidFill>
                <a:schemeClr val="dk1"/>
              </a:solidFill>
            </a:endParaRPr>
          </a:p>
        </p:txBody>
      </p:sp>
      <p:sp>
        <p:nvSpPr>
          <p:cNvPr id="167" name="Google Shape;167;p24"/>
          <p:cNvSpPr txBox="1">
            <a:spLocks noGrp="1"/>
          </p:cNvSpPr>
          <p:nvPr>
            <p:ph type="body" idx="1"/>
          </p:nvPr>
        </p:nvSpPr>
        <p:spPr>
          <a:xfrm>
            <a:off x="1294646" y="2199992"/>
            <a:ext cx="10059300" cy="336780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1000"/>
              </a:spcBef>
              <a:spcAft>
                <a:spcPts val="0"/>
              </a:spcAft>
              <a:buSzPts val="1400"/>
              <a:buAutoNum type="arabicPeriod"/>
            </a:pPr>
            <a:r>
              <a:rPr lang="en-GB" sz="1400" dirty="0"/>
              <a:t>IDF Diabetes Atlas 2021, 10th edition. </a:t>
            </a:r>
            <a:r>
              <a:rPr lang="en-GB" sz="1400" u="sng" dirty="0">
                <a:solidFill>
                  <a:schemeClr val="hlink"/>
                </a:solidFill>
                <a:hlinkClick r:id="rId3"/>
              </a:rPr>
              <a:t>https://diabetesatlas.org/atlas/tenth-edition/</a:t>
            </a:r>
            <a:endParaRPr sz="1400" dirty="0"/>
          </a:p>
          <a:p>
            <a:pPr marL="457200" lvl="0" indent="-317500" algn="l" rtl="0">
              <a:lnSpc>
                <a:spcPct val="100000"/>
              </a:lnSpc>
              <a:spcBef>
                <a:spcPts val="1000"/>
              </a:spcBef>
              <a:spcAft>
                <a:spcPts val="0"/>
              </a:spcAft>
              <a:buSzPts val="1400"/>
              <a:buAutoNum type="arabicPeriod"/>
            </a:pPr>
            <a:r>
              <a:rPr lang="en-GB" sz="1400" dirty="0"/>
              <a:t>CDC. National Diabetes Statistics Report, 2024. </a:t>
            </a:r>
            <a:r>
              <a:rPr lang="en-GB" sz="1400" u="sng" dirty="0">
                <a:solidFill>
                  <a:schemeClr val="hlink"/>
                </a:solidFill>
                <a:hlinkClick r:id="rId4"/>
              </a:rPr>
              <a:t>https://www.cdc.gov/diabetes/php/data-research/index.html</a:t>
            </a:r>
            <a:endParaRPr sz="1400" dirty="0"/>
          </a:p>
          <a:p>
            <a:pPr marL="457200" lvl="0" indent="-317500" algn="l" rtl="0">
              <a:lnSpc>
                <a:spcPct val="100000"/>
              </a:lnSpc>
              <a:spcBef>
                <a:spcPts val="1000"/>
              </a:spcBef>
              <a:spcAft>
                <a:spcPts val="1000"/>
              </a:spcAft>
              <a:buSzPts val="1400"/>
              <a:buAutoNum type="arabicPeriod"/>
            </a:pPr>
            <a:r>
              <a:rPr lang="en-GB" sz="1400" dirty="0"/>
              <a:t>Jastreboff AM, Aronne LJ, Ahmad NN, et al. Tirzepatide Once Weekly for the Treatment of Obesity. N Engl J Med 2022;387(3):205–16. </a:t>
            </a:r>
            <a:r>
              <a:rPr lang="en-GB" sz="1400" u="sng" dirty="0">
                <a:solidFill>
                  <a:schemeClr val="hlink"/>
                </a:solidFill>
                <a:hlinkClick r:id="rId5"/>
              </a:rPr>
              <a:t>N Engl J Med 2022;387:205-216</a:t>
            </a:r>
            <a:endParaRPr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7"/>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Key messages</a:t>
            </a:r>
            <a:endParaRPr sz="2800" dirty="0">
              <a:solidFill>
                <a:schemeClr val="dk1"/>
              </a:solidFill>
            </a:endParaRPr>
          </a:p>
        </p:txBody>
      </p:sp>
      <p:sp>
        <p:nvSpPr>
          <p:cNvPr id="119" name="Google Shape;119;p17"/>
          <p:cNvSpPr txBox="1">
            <a:spLocks noGrp="1"/>
          </p:cNvSpPr>
          <p:nvPr>
            <p:ph type="body" idx="1"/>
          </p:nvPr>
        </p:nvSpPr>
        <p:spPr>
          <a:xfrm>
            <a:off x="1296000" y="2199992"/>
            <a:ext cx="10059300" cy="3367800"/>
          </a:xfrm>
          <a:prstGeom prst="rect">
            <a:avLst/>
          </a:prstGeom>
          <a:noFill/>
          <a:ln>
            <a:noFill/>
          </a:ln>
        </p:spPr>
        <p:txBody>
          <a:bodyPr spcFirstLastPara="1" wrap="square" lIns="91425" tIns="45700" rIns="91425" bIns="45700" anchor="t" anchorCtr="0">
            <a:norm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SURMOUNT-1: Phase 3 clinical trial, with a prespecified analysis for prediabetes.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Weight reduction was sustained over the 3 years of the trial, with up to 43% losing ≥25%.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Nearly 99% of people with prediabetes at baseline remained T2D-free after 3 years on tirzepatide.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These long-term and off-drug data suggest that treatment controls but does not cure obesity. </a:t>
            </a:r>
            <a:endParaRPr sz="2000" dirty="0"/>
          </a:p>
          <a:p>
            <a:pPr marL="457200" lvl="0" indent="-228600" algn="l" rtl="0">
              <a:lnSpc>
                <a:spcPct val="100000"/>
              </a:lnSpc>
              <a:spcBef>
                <a:spcPts val="0"/>
              </a:spcBef>
              <a:spcAft>
                <a:spcPts val="600"/>
              </a:spcAft>
              <a:buClr>
                <a:srgbClr val="7C9A53"/>
              </a:buClr>
              <a:buSzPts val="3027"/>
              <a:buFont typeface="Roboto"/>
              <a:buNone/>
            </a:pPr>
            <a:endParaRP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Background </a:t>
            </a:r>
            <a:r>
              <a:rPr lang="en-GB" sz="2800" dirty="0">
                <a:solidFill>
                  <a:schemeClr val="dk1"/>
                </a:solidFill>
              </a:rPr>
              <a:t>| What do we already know about this topic?</a:t>
            </a:r>
            <a:endParaRPr sz="2800" dirty="0">
              <a:solidFill>
                <a:schemeClr val="dk1"/>
              </a:solidFill>
            </a:endParaRPr>
          </a:p>
        </p:txBody>
      </p:sp>
      <p:sp>
        <p:nvSpPr>
          <p:cNvPr id="125" name="Google Shape;125;p18"/>
          <p:cNvSpPr txBox="1">
            <a:spLocks noGrp="1"/>
          </p:cNvSpPr>
          <p:nvPr>
            <p:ph type="body" idx="1"/>
          </p:nvPr>
        </p:nvSpPr>
        <p:spPr>
          <a:xfrm>
            <a:off x="1294646" y="2199992"/>
            <a:ext cx="10059154" cy="3367889"/>
          </a:xfrm>
          <a:prstGeom prst="rect">
            <a:avLst/>
          </a:prstGeom>
          <a:noFill/>
          <a:ln>
            <a:noFill/>
          </a:ln>
        </p:spPr>
        <p:txBody>
          <a:bodyPr spcFirstLastPara="1" wrap="square" lIns="91425" tIns="45700" rIns="91425" bIns="45700" anchor="t" anchorCtr="0">
            <a:norm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In 2021, 537 million people globally were living with diabetes; this is projected to increase 45% by 2045.¹</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Prediabetes affects 38% of the adult population in the United States.²</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best way to prevent progression of prediabetes to type 2 diabetes (T2D) is with lifestyle modification, including weight loss.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Tirzepatide is a dual GIP/GLP-1RA that is approved for weight loss.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In clinical trials, weight loss of 22.5% was achieved at 72 weeks with the 15 mg dose.³</a:t>
            </a:r>
            <a:endParaRPr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9"/>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Background </a:t>
            </a:r>
            <a:r>
              <a:rPr lang="en-GB" sz="2800" dirty="0">
                <a:solidFill>
                  <a:schemeClr val="dk1"/>
                </a:solidFill>
              </a:rPr>
              <a:t>| How was this study conducted? - 1</a:t>
            </a:r>
            <a:endParaRPr sz="2800" dirty="0">
              <a:solidFill>
                <a:schemeClr val="dk1"/>
              </a:solidFill>
            </a:endParaRPr>
          </a:p>
        </p:txBody>
      </p:sp>
      <p:sp>
        <p:nvSpPr>
          <p:cNvPr id="131" name="Google Shape;131;p19"/>
          <p:cNvSpPr txBox="1">
            <a:spLocks noGrp="1"/>
          </p:cNvSpPr>
          <p:nvPr>
            <p:ph type="body" idx="1"/>
          </p:nvPr>
        </p:nvSpPr>
        <p:spPr>
          <a:xfrm>
            <a:off x="1296000" y="2212849"/>
            <a:ext cx="10741200" cy="39264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SURMOUNT-1: Phase 3 clinical trial, with a prespecified analysis for prediabetes.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2,539 participants with obesity or overweight but without T2D.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Included adults with BMI ≥30 kg/m2 – or ≥27 kg/m2 with ≥1 weight-related comorbidity (hypertension, dyslipidemia, obstructive sleep apnea, or cardiovascular disease).</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Randomized to placebo or tirzepatide 5, 10, or 15 mg – as an adjunct to reduced calorie diet and increased physical activity.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Glycemic status was assessed at randomization with HbA1c, fasting serum glucose (FSG), and a 2-hour oral glucose tolerance test (OGTT).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Participants with normoglycemia at baseline completes the study after 72 weeks of treatment.</a:t>
            </a:r>
            <a:endParaRPr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21a9ef1c0a_0_0"/>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Background </a:t>
            </a:r>
            <a:r>
              <a:rPr lang="en-GB" sz="2800" dirty="0">
                <a:solidFill>
                  <a:schemeClr val="dk1"/>
                </a:solidFill>
              </a:rPr>
              <a:t>| How was this study conducted? - 2</a:t>
            </a:r>
            <a:endParaRPr sz="2800" dirty="0">
              <a:solidFill>
                <a:schemeClr val="dk1"/>
              </a:solidFill>
            </a:endParaRPr>
          </a:p>
        </p:txBody>
      </p:sp>
      <p:sp>
        <p:nvSpPr>
          <p:cNvPr id="137" name="Google Shape;137;g321a9ef1c0a_0_0"/>
          <p:cNvSpPr txBox="1">
            <a:spLocks noGrp="1"/>
          </p:cNvSpPr>
          <p:nvPr>
            <p:ph type="body" idx="1"/>
          </p:nvPr>
        </p:nvSpPr>
        <p:spPr>
          <a:xfrm>
            <a:off x="1296000" y="2136649"/>
            <a:ext cx="10741200" cy="39264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Approximately 40% of the initial population 1 presented with prediabetes; these participants continued until Week 176, followed by a 17-week off-treatment period.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Participants continued on their original randomized dose.</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objective of this prespecified analysis was to demonstrate superiority in pooled tirzepatide groups for time to onset of T2D in the subgroup with prediabetes at baseline at Week 193, and superiority for weight loss at Week 176.</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Additional endpoints included reversion to normoglycemia and changes in cardiometabolic risk factors. </a:t>
            </a:r>
            <a:endParaRPr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- 1</a:t>
            </a:r>
            <a:endParaRPr sz="3600" dirty="0">
              <a:solidFill>
                <a:schemeClr val="dk1"/>
              </a:solidFill>
            </a:endParaRPr>
          </a:p>
        </p:txBody>
      </p:sp>
      <p:sp>
        <p:nvSpPr>
          <p:cNvPr id="143" name="Google Shape;143;p20"/>
          <p:cNvSpPr txBox="1">
            <a:spLocks noGrp="1"/>
          </p:cNvSpPr>
          <p:nvPr>
            <p:ph type="body" idx="1"/>
          </p:nvPr>
        </p:nvSpPr>
        <p:spPr>
          <a:xfrm>
            <a:off x="1294650" y="2123801"/>
            <a:ext cx="10683900" cy="43362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Baseline demographics and clinical characteristics were well balanced across treatment groups.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most common reason for discontinuation was ‘withdrawal by subject’, which occurred in more placebo than tirzepatide patients.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At Week 176, the placebo group lost –2.1% body weight, compared to –15.4%, –19.9%, and –22.9% with 5, 10, and 15 mg tirzepatide (data are on-treatment efficacy estimands).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Weight reduction was sustained over the 3 years of the trial.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Up to 95% of tirzepatide-treated patients lost at least 5% of their starting body weight, with up to 43% losing at least 25%.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In comparison, only 25% of placebo-treated patients were able to lose at least 5% body weight. </a:t>
            </a:r>
            <a:endParaRPr sz="2000" dirty="0"/>
          </a:p>
          <a:p>
            <a:pPr marL="457200" lvl="0" indent="0" algn="l" rtl="0">
              <a:lnSpc>
                <a:spcPct val="100000"/>
              </a:lnSpc>
              <a:spcBef>
                <a:spcPts val="0"/>
              </a:spcBef>
              <a:spcAft>
                <a:spcPts val="600"/>
              </a:spcAft>
              <a:buNone/>
            </a:pPr>
            <a:endParaRPr sz="2000" dirty="0"/>
          </a:p>
          <a:p>
            <a:pPr marL="457200" lvl="0" indent="0" algn="l" rtl="0">
              <a:lnSpc>
                <a:spcPct val="100000"/>
              </a:lnSpc>
              <a:spcBef>
                <a:spcPts val="0"/>
              </a:spcBef>
              <a:spcAft>
                <a:spcPts val="600"/>
              </a:spcAft>
              <a:buNone/>
            </a:pP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321a9ef1c0a_0_9"/>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- 2</a:t>
            </a:r>
            <a:endParaRPr sz="3600" dirty="0">
              <a:solidFill>
                <a:schemeClr val="dk1"/>
              </a:solidFill>
            </a:endParaRPr>
          </a:p>
        </p:txBody>
      </p:sp>
      <p:sp>
        <p:nvSpPr>
          <p:cNvPr id="149" name="Google Shape;149;g321a9ef1c0a_0_9"/>
          <p:cNvSpPr txBox="1">
            <a:spLocks noGrp="1"/>
          </p:cNvSpPr>
          <p:nvPr>
            <p:ph type="body" idx="1"/>
          </p:nvPr>
        </p:nvSpPr>
        <p:spPr>
          <a:xfrm>
            <a:off x="1294650" y="2123801"/>
            <a:ext cx="10683900" cy="4336200"/>
          </a:xfrm>
          <a:prstGeom prst="rect">
            <a:avLst/>
          </a:prstGeom>
          <a:noFill/>
          <a:ln>
            <a:noFill/>
          </a:ln>
        </p:spPr>
        <p:txBody>
          <a:bodyPr spcFirstLastPara="1" wrap="square" lIns="91425" tIns="45700" rIns="91425" bIns="45700" anchor="t" anchorCtr="0">
            <a:noAutofit/>
          </a:bodyPr>
          <a:lstStyle/>
          <a:p>
            <a:pPr marL="457200" lvl="0" indent="-406400" algn="l" rtl="0">
              <a:spcBef>
                <a:spcPts val="0"/>
              </a:spcBef>
              <a:spcAft>
                <a:spcPts val="600"/>
              </a:spcAft>
              <a:buSzPts val="2800"/>
              <a:buChar char="‣"/>
            </a:pPr>
            <a:r>
              <a:rPr lang="en-GB" sz="2000" dirty="0"/>
              <a:t>Over 176 weeks, 12.6% of placebo participants were diagnosed with T2D, compared to only 1.2% with tirzepatide (on-treatment efficacy estimands).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At Week 176, 27% of placebo patients still had prediabetes, and 60.4% had reverted to normoglycemia.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In comparison, reversion to normoglycemia was demonstrated in nearly 95% of tirzepatide patients.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With the 15 mg dose, no participant developed T2D, and less than 3% still had prediabetes.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There were also improvements in systolic blood pressure which did not appear dose dependent.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Participants who received tirzepatide reported greater improvements in all health-related quality of life domains compared to those on placebo. </a:t>
            </a:r>
            <a:endParaRP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321a9ef1c0a_0_14"/>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- 3</a:t>
            </a:r>
            <a:endParaRPr sz="3600" dirty="0">
              <a:solidFill>
                <a:schemeClr val="dk1"/>
              </a:solidFill>
            </a:endParaRPr>
          </a:p>
        </p:txBody>
      </p:sp>
      <p:sp>
        <p:nvSpPr>
          <p:cNvPr id="155" name="Google Shape;155;g321a9ef1c0a_0_14"/>
          <p:cNvSpPr txBox="1">
            <a:spLocks noGrp="1"/>
          </p:cNvSpPr>
          <p:nvPr>
            <p:ph type="body" idx="1"/>
          </p:nvPr>
        </p:nvSpPr>
        <p:spPr>
          <a:xfrm>
            <a:off x="1294650" y="2123801"/>
            <a:ext cx="10683900" cy="4336200"/>
          </a:xfrm>
          <a:prstGeom prst="rect">
            <a:avLst/>
          </a:prstGeom>
          <a:noFill/>
          <a:ln>
            <a:noFill/>
          </a:ln>
        </p:spPr>
        <p:txBody>
          <a:bodyPr spcFirstLastPara="1" wrap="square" lIns="91425" tIns="45700" rIns="91425" bIns="45700" anchor="t" anchorCtr="0">
            <a:noAutofit/>
          </a:bodyPr>
          <a:lstStyle/>
          <a:p>
            <a:pPr marL="457200" lvl="0" indent="-406400" algn="l" rtl="0">
              <a:spcBef>
                <a:spcPts val="0"/>
              </a:spcBef>
              <a:spcAft>
                <a:spcPts val="600"/>
              </a:spcAft>
              <a:buSzPts val="2800"/>
              <a:buChar char="‣"/>
            </a:pPr>
            <a:r>
              <a:rPr lang="en-GB" sz="2000" dirty="0"/>
              <a:t>From Week 176 to Week 193 off-drug, there was an average weight regain of 7%. </a:t>
            </a:r>
            <a:endParaRPr sz="2000" dirty="0"/>
          </a:p>
          <a:p>
            <a:pPr marL="457200" lvl="0" indent="-406400" algn="l" rtl="0">
              <a:spcBef>
                <a:spcPts val="0"/>
              </a:spcBef>
              <a:spcAft>
                <a:spcPts val="600"/>
              </a:spcAft>
              <a:buSzPts val="2800"/>
              <a:buChar char="‣"/>
            </a:pPr>
            <a:r>
              <a:rPr lang="en-GB" sz="2000" dirty="0"/>
              <a:t>After 17 weeks off-drug, 8 additional participants in the tirzepatide group developed T2D.</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HbA1c and blood pressure also increased back towards baseline during the off-drug follow-up.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There were no new safety signals in the 3-year SURMOUNT-1 study.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most common adverse events were gastrointestinal, generally mild to moderate, and occurring mainly during dose escalation.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Gallbladder events were reported more often in the 10 and 15 mg groups compared to placebo, mainly due to increased incidence of cholelithiasis. </a:t>
            </a:r>
            <a:endParaRPr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2"/>
          <p:cNvSpPr txBox="1">
            <a:spLocks noGrp="1"/>
          </p:cNvSpPr>
          <p:nvPr>
            <p:ph type="title"/>
          </p:nvPr>
        </p:nvSpPr>
        <p:spPr>
          <a:xfrm>
            <a:off x="1267775" y="1290125"/>
            <a:ext cx="11013600" cy="694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88887"/>
              <a:buFont typeface="Roboto"/>
              <a:buNone/>
            </a:pPr>
            <a:r>
              <a:rPr lang="en-GB" sz="4000" dirty="0">
                <a:solidFill>
                  <a:schemeClr val="dk1"/>
                </a:solidFill>
              </a:rPr>
              <a:t>Perspectives | </a:t>
            </a:r>
            <a:r>
              <a:rPr lang="en-GB" sz="3000" dirty="0">
                <a:solidFill>
                  <a:schemeClr val="dk1"/>
                </a:solidFill>
              </a:rPr>
              <a:t>How does this study impact clinical practice?</a:t>
            </a:r>
            <a:endParaRPr sz="3000" dirty="0">
              <a:solidFill>
                <a:schemeClr val="dk1"/>
              </a:solidFill>
            </a:endParaRPr>
          </a:p>
        </p:txBody>
      </p:sp>
      <p:sp>
        <p:nvSpPr>
          <p:cNvPr id="161" name="Google Shape;161;p22"/>
          <p:cNvSpPr txBox="1">
            <a:spLocks noGrp="1"/>
          </p:cNvSpPr>
          <p:nvPr>
            <p:ph type="body" idx="1"/>
          </p:nvPr>
        </p:nvSpPr>
        <p:spPr>
          <a:xfrm>
            <a:off x="1294646" y="2123792"/>
            <a:ext cx="10785600" cy="38451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In SURMOUNT-1, there was a 94% reduction in the risk of progression from prediabetes to T2D.</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Nearly 99% of people who received tirzepatide remained free of T2D after 3 years.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Tirzepatide delivers significant and sustained weight reduction compared to placebo over 3 years, alongside improvements in cardiometabolic measures and quality of life.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Off-drug, weight regain was observed, accompanied by worsening glycemia and T2D progression.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Tolerability and safety were generally consistent with incretin-based therapies in people with obesity.</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These long-term maintenance and off-drug data suggest that treatment controls but does not cure obesity, and this may impact prescribing decisions and patterns in clinical practice.</a:t>
            </a:r>
            <a:endParaRPr sz="2000"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1025</Words>
  <Application>Microsoft Office PowerPoint</Application>
  <PresentationFormat>Widescreen</PresentationFormat>
  <Paragraphs>57</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Play</vt:lpstr>
      <vt:lpstr>Calibri</vt:lpstr>
      <vt:lpstr>Roboto</vt:lpstr>
      <vt:lpstr>Office Theme</vt:lpstr>
      <vt:lpstr>Source: Perreault L, Jastreboff A, Wharton S, et al. SURMOUNT Clinical Trials Orals Session. Presented at ObesityWeek® 2024.</vt:lpstr>
      <vt:lpstr>Key messages</vt:lpstr>
      <vt:lpstr>Background | What do we already know about this topic?</vt:lpstr>
      <vt:lpstr>Background | How was this study conducted? - 1</vt:lpstr>
      <vt:lpstr>Background | How was this study conducted? - 2</vt:lpstr>
      <vt:lpstr>Findings | What does this study add? - 1</vt:lpstr>
      <vt:lpstr>Findings | What does this study add? - 2</vt:lpstr>
      <vt:lpstr>Findings | What does this study add? - 3</vt:lpstr>
      <vt:lpstr>Perspectives | How does this study impact clinical practice?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Alice Lione</dc:creator>
  <cp:lastModifiedBy>Alice Lione</cp:lastModifiedBy>
  <cp:revision>2</cp:revision>
  <dcterms:created xsi:type="dcterms:W3CDTF">2024-11-05T11:17:53Z</dcterms:created>
  <dcterms:modified xsi:type="dcterms:W3CDTF">2025-01-14T09:29:56Z</dcterms:modified>
</cp:coreProperties>
</file>