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embeddedFontLst>
    <p:embeddedFont>
      <p:font typeface="Play" panose="020B0604020202020204" charset="0"/>
      <p:regular r:id="rId12"/>
      <p:bold r:id="rId13"/>
    </p:embeddedFont>
    <p:embeddedFont>
      <p:font typeface="Roboto" panose="02000000000000000000" pitchFamily="2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h9SHPaGV0AycvJR9ArCB01jJQmY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90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0" name="Google Shape;11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6" name="Google Shape;11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2" name="Google Shape;122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8" name="Google Shape;128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21ab8c918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4" name="Google Shape;134;g321ab8c918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21ab8c918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0" name="Google Shape;140;g321ab8c918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21ab8c9189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6" name="Google Shape;146;g321ab8c9189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21a9ef1c0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2" name="Google Shape;152;g321a9ef1c0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8" name="Google Shape;15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7" name="Google Shape;17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92" name="Google Shape;92;p13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5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3" descr="A screen shot of a scree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2" y="428"/>
            <a:ext cx="12190476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932506" y="365126"/>
            <a:ext cx="10421293" cy="694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1"/>
          </p:nvPr>
        </p:nvSpPr>
        <p:spPr>
          <a:xfrm>
            <a:off x="1294646" y="2199992"/>
            <a:ext cx="10059154" cy="3367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C9A53"/>
              </a:buClr>
              <a:buSzPts val="28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81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24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20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1">
  <p:cSld name="OBJECT_1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g2d73399466f_1_9" descr="A screen shot of a scree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2" y="428"/>
            <a:ext cx="12190477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g2d73399466f_1_9"/>
          <p:cNvSpPr txBox="1">
            <a:spLocks noGrp="1"/>
          </p:cNvSpPr>
          <p:nvPr>
            <p:ph type="title"/>
          </p:nvPr>
        </p:nvSpPr>
        <p:spPr>
          <a:xfrm>
            <a:off x="1200606" y="1296476"/>
            <a:ext cx="104214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Font typeface="Roboto"/>
              <a:buNone/>
              <a:defRPr sz="3200" b="1"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g2d73399466f_1_9"/>
          <p:cNvSpPr txBox="1">
            <a:spLocks noGrp="1"/>
          </p:cNvSpPr>
          <p:nvPr>
            <p:ph type="body" idx="1"/>
          </p:nvPr>
        </p:nvSpPr>
        <p:spPr>
          <a:xfrm>
            <a:off x="1294650" y="2106725"/>
            <a:ext cx="10059300" cy="34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C9A53"/>
              </a:buClr>
              <a:buSzPts val="2000"/>
              <a:buFont typeface="Roboto"/>
              <a:buChar char="‣"/>
              <a:defRPr sz="2000"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 sz="1800"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365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700"/>
              <a:buFont typeface="Roboto"/>
              <a:buChar char="‣"/>
              <a:defRPr sz="1700"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g2d73399466f_1_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 1">
  <p:cSld name="2_Title and Content_1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g2d73399466f_1_23" descr="A screen shot of a scree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2" y="428"/>
            <a:ext cx="12190477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g2d73399466f_1_23"/>
          <p:cNvSpPr txBox="1">
            <a:spLocks noGrp="1"/>
          </p:cNvSpPr>
          <p:nvPr>
            <p:ph type="title"/>
          </p:nvPr>
        </p:nvSpPr>
        <p:spPr>
          <a:xfrm>
            <a:off x="932506" y="365126"/>
            <a:ext cx="104214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g2d73399466f_1_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g2d73399466f_1_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g2d73399466f_1_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6" name="Google Shape;36;g2d73399466f_1_23"/>
          <p:cNvSpPr txBox="1">
            <a:spLocks noGrp="1"/>
          </p:cNvSpPr>
          <p:nvPr>
            <p:ph type="body" idx="1"/>
          </p:nvPr>
        </p:nvSpPr>
        <p:spPr>
          <a:xfrm>
            <a:off x="1296000" y="1754900"/>
            <a:ext cx="10059300" cy="41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C9A53"/>
              </a:buClr>
              <a:buSzPts val="2000"/>
              <a:buFont typeface="Roboto"/>
              <a:buChar char="‣"/>
              <a:defRPr sz="2000"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 sz="1800"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365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700"/>
              <a:buFont typeface="Roboto"/>
              <a:buChar char="‣"/>
              <a:defRPr sz="1700"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Font typeface="Roboto"/>
              <a:buChar char="‣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5" descr="A screen shot of a scree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2" y="428"/>
            <a:ext cx="12190476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932506" y="365126"/>
            <a:ext cx="10421293" cy="694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1"/>
          </p:nvPr>
        </p:nvSpPr>
        <p:spPr>
          <a:xfrm>
            <a:off x="1294646" y="2082296"/>
            <a:ext cx="10059154" cy="47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C9A53"/>
              </a:buClr>
              <a:buSzPts val="1800"/>
              <a:buChar char="•"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600"/>
              <a:buChar char="•"/>
              <a:defRPr sz="1600"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400"/>
              <a:buChar char="•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200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200"/>
              <a:buChar char="•"/>
              <a:defRPr sz="1200"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6" descr="A close-up of a pers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2" y="428"/>
            <a:ext cx="12190476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6"/>
          <p:cNvSpPr txBox="1">
            <a:spLocks noGrp="1"/>
          </p:cNvSpPr>
          <p:nvPr>
            <p:ph type="title"/>
          </p:nvPr>
        </p:nvSpPr>
        <p:spPr>
          <a:xfrm>
            <a:off x="932506" y="365126"/>
            <a:ext cx="10421293" cy="694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8206E"/>
              </a:buClr>
              <a:buSzPts val="3200"/>
              <a:buFont typeface="Roboto"/>
              <a:buNone/>
              <a:defRPr sz="3200" b="1">
                <a:solidFill>
                  <a:srgbClr val="78206E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1"/>
          </p:nvPr>
        </p:nvSpPr>
        <p:spPr>
          <a:xfrm>
            <a:off x="1294646" y="2199992"/>
            <a:ext cx="10059154" cy="3976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7C9A53"/>
              </a:buClr>
              <a:buSzPts val="2800"/>
              <a:buChar char="•"/>
              <a:defRPr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81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2400"/>
              <a:buChar char="•"/>
              <a:defRPr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2000"/>
              <a:buChar char="•"/>
              <a:defRPr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Char char="•"/>
              <a:defRPr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C9A53"/>
              </a:buClr>
              <a:buSzPts val="1800"/>
              <a:buChar char="•"/>
              <a:defRPr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pubmed.ncbi.nlm.nih.gov/25338274/" TargetMode="External"/><Relationship Id="rId13" Type="http://schemas.openxmlformats.org/officeDocument/2006/relationships/hyperlink" Target="https://pubmed.ncbi.nlm.nih.gov/38094040/" TargetMode="External"/><Relationship Id="rId3" Type="http://schemas.openxmlformats.org/officeDocument/2006/relationships/hyperlink" Target="https://www.cdc.gov/obesity/data-and-statistics/adult-obesity-prevalence-maps.html" TargetMode="External"/><Relationship Id="rId7" Type="http://schemas.openxmlformats.org/officeDocument/2006/relationships/hyperlink" Target="https://pubmed.ncbi.nlm.nih.gov/22031213/" TargetMode="External"/><Relationship Id="rId12" Type="http://schemas.openxmlformats.org/officeDocument/2006/relationships/hyperlink" Target="https://pmc.ncbi.nlm.nih.gov/articles/PMC2696650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ubmed.ncbi.nlm.nih.gov/25844309/" TargetMode="External"/><Relationship Id="rId11" Type="http://schemas.openxmlformats.org/officeDocument/2006/relationships/hyperlink" Target="https://pubmed.ncbi.nlm.nih.gov/32935533/" TargetMode="External"/><Relationship Id="rId5" Type="http://schemas.openxmlformats.org/officeDocument/2006/relationships/hyperlink" Target="https://pubmed.ncbi.nlm.nih.gov/22414944/" TargetMode="External"/><Relationship Id="rId10" Type="http://schemas.openxmlformats.org/officeDocument/2006/relationships/hyperlink" Target="https://pubmed.ncbi.nlm.nih.gov/37091587/" TargetMode="External"/><Relationship Id="rId4" Type="http://schemas.openxmlformats.org/officeDocument/2006/relationships/hyperlink" Target="https://pubmed.ncbi.nlm.nih.gov/21635588/" TargetMode="External"/><Relationship Id="rId9" Type="http://schemas.openxmlformats.org/officeDocument/2006/relationships/hyperlink" Target="https://pubmed.ncbi.nlm.nih.gov/33564081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>
            <a:spLocks noGrp="1"/>
          </p:cNvSpPr>
          <p:nvPr>
            <p:ph type="ctrTitle"/>
          </p:nvPr>
        </p:nvSpPr>
        <p:spPr>
          <a:xfrm>
            <a:off x="626425" y="3707175"/>
            <a:ext cx="10112400" cy="80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GB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Source: </a:t>
            </a: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Church A. </a:t>
            </a:r>
            <a:r>
              <a:rPr lang="en-GB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Through the Brain’s Lens - Visualizing Obesity’s Neural Pathways. Presented at ObesityWeek</a:t>
            </a:r>
            <a:r>
              <a:rPr lang="en-GB" sz="1700" baseline="30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®</a:t>
            </a:r>
            <a:r>
              <a:rPr lang="en-GB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2024.</a:t>
            </a:r>
            <a:endParaRPr/>
          </a:p>
        </p:txBody>
      </p:sp>
      <p:sp>
        <p:nvSpPr>
          <p:cNvPr id="113" name="Google Shape;113;p16"/>
          <p:cNvSpPr txBox="1">
            <a:spLocks noGrp="1"/>
          </p:cNvSpPr>
          <p:nvPr>
            <p:ph type="subTitle" idx="1"/>
          </p:nvPr>
        </p:nvSpPr>
        <p:spPr>
          <a:xfrm>
            <a:off x="626425" y="2466675"/>
            <a:ext cx="9691800" cy="12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92075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36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Through the Brain’s Lens - Visualizing Obesity’s Neural Pathways</a:t>
            </a:r>
            <a:endParaRPr sz="36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7"/>
          <p:cNvSpPr txBox="1">
            <a:spLocks noGrp="1"/>
          </p:cNvSpPr>
          <p:nvPr>
            <p:ph type="title"/>
          </p:nvPr>
        </p:nvSpPr>
        <p:spPr>
          <a:xfrm>
            <a:off x="1267787" y="1290119"/>
            <a:ext cx="104214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 sz="3600">
                <a:solidFill>
                  <a:schemeClr val="dk1"/>
                </a:solidFill>
              </a:rPr>
              <a:t>Key messages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119" name="Google Shape;119;p17"/>
          <p:cNvSpPr txBox="1">
            <a:spLocks noGrp="1"/>
          </p:cNvSpPr>
          <p:nvPr>
            <p:ph type="body" idx="1"/>
          </p:nvPr>
        </p:nvSpPr>
        <p:spPr>
          <a:xfrm>
            <a:off x="1296000" y="2199992"/>
            <a:ext cx="10059300" cy="33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Food addiction is eating for pleasure rather than homeostatic need.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Higher levels of food addiction lead to increased risk in anxiety and depression.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Food addiction can impact the microbiome in both the brain and gut.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Psychosocial factors also impact the brain and increase the risk of food addiction and obesity.</a:t>
            </a:r>
            <a:endParaRPr sz="2000" dirty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3027"/>
              <a:buFont typeface="Roboto"/>
              <a:buNone/>
            </a:pPr>
            <a:endParaRPr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 txBox="1">
            <a:spLocks noGrp="1"/>
          </p:cNvSpPr>
          <p:nvPr>
            <p:ph type="title"/>
          </p:nvPr>
        </p:nvSpPr>
        <p:spPr>
          <a:xfrm>
            <a:off x="1267787" y="1290119"/>
            <a:ext cx="10421293" cy="694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 sz="3600">
                <a:solidFill>
                  <a:schemeClr val="dk1"/>
                </a:solidFill>
              </a:rPr>
              <a:t>Background | </a:t>
            </a:r>
            <a:r>
              <a:rPr lang="en-GB" sz="2800">
                <a:solidFill>
                  <a:schemeClr val="dk1"/>
                </a:solidFill>
              </a:rPr>
              <a:t>What do we already know about this topic?</a:t>
            </a:r>
            <a:endParaRPr sz="3600">
              <a:solidFill>
                <a:schemeClr val="dk1"/>
              </a:solidFill>
            </a:endParaRPr>
          </a:p>
        </p:txBody>
      </p:sp>
      <p:sp>
        <p:nvSpPr>
          <p:cNvPr id="125" name="Google Shape;125;p18"/>
          <p:cNvSpPr txBox="1">
            <a:spLocks noGrp="1"/>
          </p:cNvSpPr>
          <p:nvPr>
            <p:ph type="body" idx="1"/>
          </p:nvPr>
        </p:nvSpPr>
        <p:spPr>
          <a:xfrm>
            <a:off x="1294646" y="2199992"/>
            <a:ext cx="10059154" cy="3367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Obesity prevalence rates in the US are 41%, and projected to rise to 51% by 2030.1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Understanding of the underlying pathophysiology of obesity remains insufficient.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Key gaps remain around the biology of food addiction, and the impact of obesity on brain–gut microbiome interactions.  </a:t>
            </a:r>
            <a:endParaRPr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>
            <a:spLocks noGrp="1"/>
          </p:cNvSpPr>
          <p:nvPr>
            <p:ph type="title"/>
          </p:nvPr>
        </p:nvSpPr>
        <p:spPr>
          <a:xfrm>
            <a:off x="1267774" y="1290125"/>
            <a:ext cx="108651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>
                <a:solidFill>
                  <a:schemeClr val="dk1"/>
                </a:solidFill>
              </a:rPr>
              <a:t>The brain and obesity</a:t>
            </a:r>
            <a:r>
              <a:rPr lang="en-GB" sz="3600">
                <a:solidFill>
                  <a:schemeClr val="dk1"/>
                </a:solidFill>
              </a:rPr>
              <a:t> | </a:t>
            </a:r>
            <a:r>
              <a:rPr lang="en-GB" sz="2800">
                <a:solidFill>
                  <a:schemeClr val="dk1"/>
                </a:solidFill>
              </a:rPr>
              <a:t>Food addiction - 1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131" name="Google Shape;131;p19"/>
          <p:cNvSpPr txBox="1">
            <a:spLocks noGrp="1"/>
          </p:cNvSpPr>
          <p:nvPr>
            <p:ph type="body" idx="1"/>
          </p:nvPr>
        </p:nvSpPr>
        <p:spPr>
          <a:xfrm>
            <a:off x="1267775" y="2136725"/>
            <a:ext cx="10924200" cy="368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There has been resistance to the idea of food addiction, but the hedonic component of eating can override the homeostatic need.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Brain signatures are very similar with food as other addictive substances.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Not everyone with obesity has a food addiction, but 25–40% of people with a high body mass index (BMI) meet the criteria. ²⁻³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Higher levels of food addiction lead to a 12% increased risk for anxiety, and 7% for depression.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New data show 21% of subjects with overweight have food addiction, and 32% of those with obesity.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There is an extended reward network in the brain related to obesity and food addiction.⁴</a:t>
            </a:r>
            <a:endParaRPr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21ab8c9189_0_0"/>
          <p:cNvSpPr txBox="1">
            <a:spLocks noGrp="1"/>
          </p:cNvSpPr>
          <p:nvPr>
            <p:ph type="title"/>
          </p:nvPr>
        </p:nvSpPr>
        <p:spPr>
          <a:xfrm>
            <a:off x="1267774" y="1290125"/>
            <a:ext cx="108651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>
                <a:solidFill>
                  <a:schemeClr val="dk1"/>
                </a:solidFill>
              </a:rPr>
              <a:t>The brain and obesity</a:t>
            </a:r>
            <a:r>
              <a:rPr lang="en-GB" sz="3600">
                <a:solidFill>
                  <a:schemeClr val="dk1"/>
                </a:solidFill>
              </a:rPr>
              <a:t> | </a:t>
            </a:r>
            <a:r>
              <a:rPr lang="en-GB" sz="2800">
                <a:solidFill>
                  <a:schemeClr val="dk1"/>
                </a:solidFill>
              </a:rPr>
              <a:t>Food addiction - 2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137" name="Google Shape;137;g321ab8c9189_0_0"/>
          <p:cNvSpPr txBox="1">
            <a:spLocks noGrp="1"/>
          </p:cNvSpPr>
          <p:nvPr>
            <p:ph type="body" idx="1"/>
          </p:nvPr>
        </p:nvSpPr>
        <p:spPr>
          <a:xfrm>
            <a:off x="1267775" y="1984325"/>
            <a:ext cx="10924200" cy="368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Women report 3-times higher levels of food addiction and cravings, which can impact how weight is gained between men and women.⁵⁻⁶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In women, weight gain is linked to the emotional arousal region, whereas in men it is the sensorimotor stimulation region.⁷⁻⁸</a:t>
            </a:r>
            <a:endParaRPr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21ab8c9189_0_5"/>
          <p:cNvSpPr txBox="1">
            <a:spLocks noGrp="1"/>
          </p:cNvSpPr>
          <p:nvPr>
            <p:ph type="title"/>
          </p:nvPr>
        </p:nvSpPr>
        <p:spPr>
          <a:xfrm>
            <a:off x="1267774" y="1290125"/>
            <a:ext cx="108651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>
                <a:solidFill>
                  <a:schemeClr val="dk1"/>
                </a:solidFill>
              </a:rPr>
              <a:t>The brain and obesity</a:t>
            </a:r>
            <a:r>
              <a:rPr lang="en-GB" sz="3600">
                <a:solidFill>
                  <a:schemeClr val="dk1"/>
                </a:solidFill>
              </a:rPr>
              <a:t> | </a:t>
            </a:r>
            <a:r>
              <a:rPr lang="en-GB" sz="2800">
                <a:solidFill>
                  <a:schemeClr val="dk1"/>
                </a:solidFill>
              </a:rPr>
              <a:t>Brain–gut microbiome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143" name="Google Shape;143;g321ab8c9189_0_5"/>
          <p:cNvSpPr txBox="1">
            <a:spLocks noGrp="1"/>
          </p:cNvSpPr>
          <p:nvPr>
            <p:ph type="body" idx="1"/>
          </p:nvPr>
        </p:nvSpPr>
        <p:spPr>
          <a:xfrm>
            <a:off x="1267775" y="1984325"/>
            <a:ext cx="10924200" cy="368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The brain gut microbiome system is interconnected.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People with food addiction have lower levels of </a:t>
            </a:r>
            <a:r>
              <a:rPr lang="en-GB" sz="2000" dirty="0" err="1"/>
              <a:t>indolepropionate</a:t>
            </a:r>
            <a:r>
              <a:rPr lang="en-GB" sz="2000" dirty="0"/>
              <a:t> – a neuroprotective metabolite linked to serotonin production.⁹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They also have reduced levels of three protective gut bacteria: </a:t>
            </a:r>
            <a:r>
              <a:rPr lang="en-GB" sz="2000" dirty="0" err="1"/>
              <a:t>Akkermansia</a:t>
            </a:r>
            <a:r>
              <a:rPr lang="en-GB" sz="2000" dirty="0"/>
              <a:t>, Bacteroides, and Eubacterium.⁹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 err="1"/>
              <a:t>Akkermansia</a:t>
            </a:r>
            <a:r>
              <a:rPr lang="en-GB" sz="2000" dirty="0"/>
              <a:t> is a keystone strain for a healthy gut, helping keep the gut lining intact, but it is also anti-inflammatory and involved in the production of glucagon-like peptide-1 (GLP-1).⁹</a:t>
            </a:r>
            <a:endParaRPr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21ab8c9189_0_10"/>
          <p:cNvSpPr txBox="1">
            <a:spLocks noGrp="1"/>
          </p:cNvSpPr>
          <p:nvPr>
            <p:ph type="title"/>
          </p:nvPr>
        </p:nvSpPr>
        <p:spPr>
          <a:xfrm>
            <a:off x="1267774" y="1290125"/>
            <a:ext cx="108651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>
                <a:solidFill>
                  <a:schemeClr val="dk1"/>
                </a:solidFill>
              </a:rPr>
              <a:t>The brain and obesity</a:t>
            </a:r>
            <a:r>
              <a:rPr lang="en-GB" sz="3600">
                <a:solidFill>
                  <a:schemeClr val="dk1"/>
                </a:solidFill>
              </a:rPr>
              <a:t> | </a:t>
            </a:r>
            <a:r>
              <a:rPr lang="en-GB" sz="2800">
                <a:solidFill>
                  <a:schemeClr val="dk1"/>
                </a:solidFill>
              </a:rPr>
              <a:t>Psychosocial factors and obesity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149" name="Google Shape;149;g321ab8c9189_0_10"/>
          <p:cNvSpPr txBox="1">
            <a:spLocks noGrp="1"/>
          </p:cNvSpPr>
          <p:nvPr>
            <p:ph type="body" idx="1"/>
          </p:nvPr>
        </p:nvSpPr>
        <p:spPr>
          <a:xfrm>
            <a:off x="1267775" y="1984325"/>
            <a:ext cx="10924200" cy="368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Psychosocial factors impact the brain and the gut microbiome thus impacting food addiction.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Obesity can be caused by psychosocial factors, including environmental and </a:t>
            </a:r>
            <a:r>
              <a:rPr lang="en-GB" sz="2000" dirty="0" err="1"/>
              <a:t>behavioral</a:t>
            </a:r>
            <a:r>
              <a:rPr lang="en-GB" sz="2000" dirty="0"/>
              <a:t>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For example, racial discrimination can lead to 6-times increased odds of obesity.¹º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Experiencing racial discrimination leads to food cravings and alters the brain’s response to unhealthy sweet and </a:t>
            </a:r>
            <a:r>
              <a:rPr lang="en-GB" sz="2000" dirty="0" err="1"/>
              <a:t>savory</a:t>
            </a:r>
            <a:r>
              <a:rPr lang="en-GB" sz="2000" dirty="0"/>
              <a:t> foods.¹¹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Living in a disadvantaged </a:t>
            </a:r>
            <a:r>
              <a:rPr lang="en-GB" sz="2000" dirty="0" err="1"/>
              <a:t>neighborhood</a:t>
            </a:r>
            <a:r>
              <a:rPr lang="en-GB" sz="2000" dirty="0"/>
              <a:t> also affects food choice, weight gain, and the brain.</a:t>
            </a:r>
            <a:endParaRPr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21a9ef1c0a_0_0"/>
          <p:cNvSpPr txBox="1">
            <a:spLocks noGrp="1"/>
          </p:cNvSpPr>
          <p:nvPr>
            <p:ph type="title"/>
          </p:nvPr>
        </p:nvSpPr>
        <p:spPr>
          <a:xfrm>
            <a:off x="1267787" y="1290119"/>
            <a:ext cx="104214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>
                <a:solidFill>
                  <a:schemeClr val="dk1"/>
                </a:solidFill>
              </a:rPr>
              <a:t>Conclusions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55" name="Google Shape;155;g321a9ef1c0a_0_0"/>
          <p:cNvSpPr txBox="1">
            <a:spLocks noGrp="1"/>
          </p:cNvSpPr>
          <p:nvPr>
            <p:ph type="body" idx="1"/>
          </p:nvPr>
        </p:nvSpPr>
        <p:spPr>
          <a:xfrm>
            <a:off x="1296000" y="2136649"/>
            <a:ext cx="10741200" cy="39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People with obesity often have food addiction, with increased connectivity in the reward network of the brain.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Reasons for weight gain differ between men and women, and this may impact treatment.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The link with the microbiome also has treatment and clinical implications. </a:t>
            </a:r>
            <a:endParaRPr sz="2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7C9A53"/>
              </a:buClr>
              <a:buSzPts val="2800"/>
              <a:buFont typeface="Roboto"/>
              <a:buChar char="‣"/>
            </a:pPr>
            <a:r>
              <a:rPr lang="en-GB" sz="2000" dirty="0"/>
              <a:t>In the future, brain- or gut-directed interventions may be an option.</a:t>
            </a:r>
            <a:endParaRPr sz="20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4"/>
          <p:cNvSpPr txBox="1">
            <a:spLocks noGrp="1"/>
          </p:cNvSpPr>
          <p:nvPr>
            <p:ph type="title"/>
          </p:nvPr>
        </p:nvSpPr>
        <p:spPr>
          <a:xfrm>
            <a:off x="1267787" y="1290119"/>
            <a:ext cx="10421293" cy="694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n-GB">
                <a:solidFill>
                  <a:schemeClr val="dk1"/>
                </a:solidFill>
              </a:rPr>
              <a:t>References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61" name="Google Shape;161;p24"/>
          <p:cNvSpPr txBox="1">
            <a:spLocks noGrp="1"/>
          </p:cNvSpPr>
          <p:nvPr>
            <p:ph type="body" idx="1"/>
          </p:nvPr>
        </p:nvSpPr>
        <p:spPr>
          <a:xfrm>
            <a:off x="1218450" y="1895200"/>
            <a:ext cx="10542900" cy="33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buAutoNum type="arabicPeriod"/>
            </a:pPr>
            <a:r>
              <a:rPr lang="en-GB" sz="1000" dirty="0"/>
              <a:t>CDC. Obesity Trends Among U.S. Adults, 2023. </a:t>
            </a:r>
            <a:r>
              <a:rPr lang="en-GB" sz="1000" u="sng" dirty="0">
                <a:solidFill>
                  <a:schemeClr val="hlink"/>
                </a:solidFill>
                <a:hlinkClick r:id="rId3"/>
              </a:rPr>
              <a:t>https://www.cdc.gov/obesity/data-and-statistics/adult-obesity-prevalence-maps.html </a:t>
            </a:r>
            <a:endParaRPr sz="1000" dirty="0"/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buAutoNum type="arabicPeriod"/>
            </a:pPr>
            <a:r>
              <a:rPr lang="en-GB" sz="1000" dirty="0" err="1"/>
              <a:t>Gearhardt</a:t>
            </a:r>
            <a:r>
              <a:rPr lang="en-GB" sz="1000" dirty="0"/>
              <a:t> AN, </a:t>
            </a:r>
            <a:r>
              <a:rPr lang="en-GB" sz="1000" dirty="0" err="1"/>
              <a:t>Grilo</a:t>
            </a:r>
            <a:r>
              <a:rPr lang="en-GB" sz="1000" dirty="0"/>
              <a:t> CM, </a:t>
            </a:r>
            <a:r>
              <a:rPr lang="en-GB" sz="1000" dirty="0" err="1"/>
              <a:t>DiLeone</a:t>
            </a:r>
            <a:r>
              <a:rPr lang="en-GB" sz="1000" dirty="0"/>
              <a:t> RJ, et al. Can food be addictive? Public health and policy implications. Addiction 2011;106(7):1208–12. </a:t>
            </a:r>
            <a:r>
              <a:rPr lang="en-GB" sz="1000" u="sng" dirty="0">
                <a:solidFill>
                  <a:schemeClr val="hlink"/>
                </a:solidFill>
                <a:hlinkClick r:id="rId4"/>
              </a:rPr>
              <a:t>Addiction. 2011 Jul;106(7):1208-12</a:t>
            </a:r>
            <a:endParaRPr sz="1000" dirty="0"/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buAutoNum type="arabicPeriod"/>
            </a:pPr>
            <a:r>
              <a:rPr lang="en-GB" sz="1000" dirty="0" err="1"/>
              <a:t>Ziauddeen</a:t>
            </a:r>
            <a:r>
              <a:rPr lang="en-GB" sz="1000" dirty="0"/>
              <a:t> H, Farooqi IS, Fletcher PC. Obesity and the brain: how convincing is the addiction model? Nature Rev </a:t>
            </a:r>
            <a:r>
              <a:rPr lang="en-GB" sz="1000" dirty="0" err="1"/>
              <a:t>Neurosci</a:t>
            </a:r>
            <a:r>
              <a:rPr lang="en-GB" sz="1000" dirty="0"/>
              <a:t> 2012;13(4):279–86. </a:t>
            </a:r>
            <a:r>
              <a:rPr lang="en-GB" sz="1000" u="sng" dirty="0">
                <a:solidFill>
                  <a:schemeClr val="hlink"/>
                </a:solidFill>
                <a:hlinkClick r:id="rId5"/>
              </a:rPr>
              <a:t>Nat Rev </a:t>
            </a:r>
            <a:r>
              <a:rPr lang="en-GB" sz="1000" u="sng" dirty="0" err="1">
                <a:solidFill>
                  <a:schemeClr val="hlink"/>
                </a:solidFill>
                <a:hlinkClick r:id="rId5"/>
              </a:rPr>
              <a:t>Neurosci</a:t>
            </a:r>
            <a:r>
              <a:rPr lang="en-GB" sz="1000" u="sng" dirty="0">
                <a:solidFill>
                  <a:schemeClr val="hlink"/>
                </a:solidFill>
                <a:hlinkClick r:id="rId5"/>
              </a:rPr>
              <a:t>. 2012 Mar 14;13(4):279-86</a:t>
            </a:r>
            <a:endParaRPr sz="1000" dirty="0"/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buAutoNum type="arabicPeriod"/>
            </a:pPr>
            <a:r>
              <a:rPr lang="en-GB" sz="1000" dirty="0"/>
              <a:t>Gupta A, Poe MD, </a:t>
            </a:r>
            <a:r>
              <a:rPr lang="en-GB" sz="1000" dirty="0" err="1"/>
              <a:t>Styner</a:t>
            </a:r>
            <a:r>
              <a:rPr lang="en-GB" sz="1000" dirty="0"/>
              <a:t> MA, et al. Regional differences in </a:t>
            </a:r>
            <a:r>
              <a:rPr lang="en-GB" sz="1000" dirty="0" err="1"/>
              <a:t>fiber</a:t>
            </a:r>
            <a:r>
              <a:rPr lang="en-GB" sz="1000" dirty="0"/>
              <a:t> tractography predict neurodevelopmental outcomes in neonates with infantile Krabbe disease. </a:t>
            </a:r>
            <a:r>
              <a:rPr lang="en-GB" sz="1000" dirty="0" err="1"/>
              <a:t>Neuroimag</a:t>
            </a:r>
            <a:r>
              <a:rPr lang="en-GB" sz="1000" dirty="0"/>
              <a:t> Clin 2015;7:792–98. </a:t>
            </a:r>
            <a:r>
              <a:rPr lang="en-GB" sz="1000" u="sng" dirty="0">
                <a:solidFill>
                  <a:schemeClr val="hlink"/>
                </a:solidFill>
                <a:hlinkClick r:id="rId6"/>
              </a:rPr>
              <a:t>https://pubmed.ncbi.nlm.nih.gov/25844309/ </a:t>
            </a:r>
            <a:endParaRPr sz="1000" dirty="0"/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buAutoNum type="arabicPeriod"/>
            </a:pPr>
            <a:r>
              <a:rPr lang="en-GB" sz="1000" dirty="0"/>
              <a:t>Striegel-Moore RH, Bedrosian R, Wang C, Schwartz S. Why men should be included in research on binge eating: results from a comparison of psychosocial impairment in men and women. Int J Eat </a:t>
            </a:r>
            <a:r>
              <a:rPr lang="en-GB" sz="1000" dirty="0" err="1"/>
              <a:t>Disord</a:t>
            </a:r>
            <a:r>
              <a:rPr lang="en-GB" sz="1000" dirty="0"/>
              <a:t> 2012;45(2):233–40.</a:t>
            </a:r>
            <a:r>
              <a:rPr lang="en-GB" sz="1000" u="sng" dirty="0">
                <a:solidFill>
                  <a:schemeClr val="hlink"/>
                </a:solidFill>
                <a:hlinkClick r:id="rId7"/>
              </a:rPr>
              <a:t>Int J Eat </a:t>
            </a:r>
            <a:r>
              <a:rPr lang="en-GB" sz="1000" u="sng" dirty="0" err="1">
                <a:solidFill>
                  <a:schemeClr val="hlink"/>
                </a:solidFill>
                <a:hlinkClick r:id="rId7"/>
              </a:rPr>
              <a:t>Disord</a:t>
            </a:r>
            <a:r>
              <a:rPr lang="en-GB" sz="1000" u="sng" dirty="0">
                <a:solidFill>
                  <a:schemeClr val="hlink"/>
                </a:solidFill>
                <a:hlinkClick r:id="rId7"/>
              </a:rPr>
              <a:t>. 2012 Mar;45(2):233-40.</a:t>
            </a:r>
            <a:endParaRPr sz="1000" dirty="0"/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buAutoNum type="arabicPeriod"/>
            </a:pPr>
            <a:r>
              <a:rPr lang="en-GB" sz="1000" dirty="0" err="1"/>
              <a:t>Pursey</a:t>
            </a:r>
            <a:r>
              <a:rPr lang="en-GB" sz="1000" dirty="0"/>
              <a:t> KM, Stanwell P, </a:t>
            </a:r>
            <a:r>
              <a:rPr lang="en-GB" sz="1000" dirty="0" err="1"/>
              <a:t>Gearhardt</a:t>
            </a:r>
            <a:r>
              <a:rPr lang="en-GB" sz="1000" dirty="0"/>
              <a:t> AN, et al. The prevalence of food addiction as assessed by the Yale Food Addiction Scale: a systematic review. Nutrients 2014;6(10):4552–90. </a:t>
            </a:r>
            <a:r>
              <a:rPr lang="en-GB" sz="1000" u="sng" dirty="0">
                <a:solidFill>
                  <a:schemeClr val="hlink"/>
                </a:solidFill>
                <a:hlinkClick r:id="rId8"/>
              </a:rPr>
              <a:t>Nutrients. 2014 Oct 21;6(10):4552-90. </a:t>
            </a:r>
            <a:endParaRPr sz="1000" dirty="0"/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buAutoNum type="arabicPeriod"/>
            </a:pPr>
            <a:r>
              <a:rPr lang="en-GB" sz="1000" dirty="0"/>
              <a:t>Ravichandran S, Bhatt RR, Pandit B, et al. Alterations in reward network functional connectivity are associated with increased food addiction in obese individuals. Sci Rep 2021;11(1):3386. </a:t>
            </a:r>
            <a:r>
              <a:rPr lang="en-GB" sz="1000" u="sng" dirty="0">
                <a:solidFill>
                  <a:schemeClr val="hlink"/>
                </a:solidFill>
                <a:hlinkClick r:id="rId9"/>
              </a:rPr>
              <a:t>Sci Rep. 2021 Feb 9;11(1):3386.</a:t>
            </a:r>
            <a:endParaRPr sz="1000" dirty="0"/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buAutoNum type="arabicPeriod"/>
            </a:pPr>
            <a:r>
              <a:rPr lang="en-GB" sz="1000" dirty="0"/>
              <a:t>Bhatt RR, Todorov S, Sood R, et al. Integrated multi-modal brain signatures predict sex-specific obesity status. Brain Commun 2023;5(2):fcad098. </a:t>
            </a:r>
            <a:r>
              <a:rPr lang="en-GB" sz="1000" u="sng" dirty="0">
                <a:solidFill>
                  <a:schemeClr val="hlink"/>
                </a:solidFill>
                <a:hlinkClick r:id="rId10"/>
              </a:rPr>
              <a:t>Brain Commun. 2023 Apr 4;5(2):fcad098.</a:t>
            </a:r>
            <a:endParaRPr sz="1000" dirty="0"/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buAutoNum type="arabicPeriod"/>
            </a:pPr>
            <a:r>
              <a:rPr lang="en-GB" sz="1000" dirty="0"/>
              <a:t> Dong TS, Mayer EA, </a:t>
            </a:r>
            <a:r>
              <a:rPr lang="en-GB" sz="1000" dirty="0" err="1"/>
              <a:t>Osadchiy</a:t>
            </a:r>
            <a:r>
              <a:rPr lang="en-GB" sz="1000" dirty="0"/>
              <a:t> V, et al. A Distinct Brain-Gut-Microbiome Profile Exists for Females with Obesity and Food Addiction. </a:t>
            </a:r>
            <a:r>
              <a:rPr lang="en-GB" sz="1000" u="sng" dirty="0">
                <a:solidFill>
                  <a:schemeClr val="hlink"/>
                </a:solidFill>
                <a:hlinkClick r:id="rId11"/>
              </a:rPr>
              <a:t>Obesity 2020;28(8):1477–86</a:t>
            </a:r>
            <a:r>
              <a:rPr lang="en-GB" sz="1000" dirty="0"/>
              <a:t>. </a:t>
            </a:r>
            <a:endParaRPr sz="1000" dirty="0"/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buAutoNum type="arabicPeriod"/>
            </a:pPr>
            <a:r>
              <a:rPr lang="en-GB" sz="1000" dirty="0"/>
              <a:t>Hunte HE, Williams DR. The Association Between Perceived Discrimination and Obesity in a Population-Based Multiracial and Multiethnic Adult Sample. Am J Public Health 2009;99(7):1285–92. </a:t>
            </a:r>
            <a:r>
              <a:rPr lang="en-GB" sz="1000" u="sng" dirty="0">
                <a:solidFill>
                  <a:schemeClr val="hlink"/>
                </a:solidFill>
                <a:hlinkClick r:id="rId12"/>
              </a:rPr>
              <a:t>Brain Commun. 2023 Apr 4;5(2):fcad098.</a:t>
            </a:r>
            <a:endParaRPr sz="1000" dirty="0"/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000"/>
              <a:buAutoNum type="arabicPeriod"/>
            </a:pPr>
            <a:r>
              <a:rPr lang="en-GB" sz="1000" dirty="0"/>
              <a:t>Zhang X, Wang H, Kilpatrick LA, et al. Discrimination exposure impacts unhealthy processing of food cues: crosstalk between the brain and gut. Nat </a:t>
            </a:r>
            <a:r>
              <a:rPr lang="en-GB" sz="1000" dirty="0" err="1"/>
              <a:t>Ment</a:t>
            </a:r>
            <a:r>
              <a:rPr lang="en-GB" sz="1000" dirty="0"/>
              <a:t> Health 2023;11:841–52. </a:t>
            </a:r>
            <a:r>
              <a:rPr lang="en-GB" sz="1000" u="sng" dirty="0">
                <a:solidFill>
                  <a:schemeClr val="hlink"/>
                </a:solidFill>
                <a:hlinkClick r:id="rId13"/>
              </a:rPr>
              <a:t>Nat </a:t>
            </a:r>
            <a:r>
              <a:rPr lang="en-GB" sz="1000" u="sng" dirty="0" err="1">
                <a:solidFill>
                  <a:schemeClr val="hlink"/>
                </a:solidFill>
                <a:hlinkClick r:id="rId13"/>
              </a:rPr>
              <a:t>Ment</a:t>
            </a:r>
            <a:r>
              <a:rPr lang="en-GB" sz="1000" u="sng" dirty="0">
                <a:solidFill>
                  <a:schemeClr val="hlink"/>
                </a:solidFill>
                <a:hlinkClick r:id="rId13"/>
              </a:rPr>
              <a:t> Health. 2023 Nov;1(11):841-852.</a:t>
            </a:r>
            <a:endParaRPr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1013</Words>
  <Application>Microsoft Office PowerPoint</Application>
  <PresentationFormat>Widescreen</PresentationFormat>
  <Paragraphs>49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Play</vt:lpstr>
      <vt:lpstr>Calibri</vt:lpstr>
      <vt:lpstr>Roboto</vt:lpstr>
      <vt:lpstr>Office Theme</vt:lpstr>
      <vt:lpstr>Source: Church A. Through the Brain’s Lens - Visualizing Obesity’s Neural Pathways. Presented at ObesityWeek® 2024.</vt:lpstr>
      <vt:lpstr>Key messages</vt:lpstr>
      <vt:lpstr>Background | What do we already know about this topic?</vt:lpstr>
      <vt:lpstr>The brain and obesity | Food addiction - 1</vt:lpstr>
      <vt:lpstr>The brain and obesity | Food addiction - 2</vt:lpstr>
      <vt:lpstr>The brain and obesity | Brain–gut microbiome</vt:lpstr>
      <vt:lpstr>The brain and obesity | Psychosocial factors and obesity</vt:lpstr>
      <vt:lpstr>Conclusions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Alice Lione</dc:creator>
  <cp:lastModifiedBy>Alice Lione</cp:lastModifiedBy>
  <cp:revision>1</cp:revision>
  <dcterms:created xsi:type="dcterms:W3CDTF">2024-11-05T11:17:53Z</dcterms:created>
  <dcterms:modified xsi:type="dcterms:W3CDTF">2025-01-14T09:28:22Z</dcterms:modified>
</cp:coreProperties>
</file>