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12192000" cy="6858000"/>
  <p:notesSz cx="6858000" cy="9144000"/>
  <p:embeddedFontLst>
    <p:embeddedFont>
      <p:font typeface="Play" panose="020B0604020202020204" charset="0"/>
      <p:regular r:id="rId12"/>
      <p:bold r:id="rId13"/>
    </p:embeddedFont>
    <p:embeddedFont>
      <p:font typeface="Roboto" panose="02000000000000000000" pitchFamily="2" charset="0"/>
      <p:regular r:id="rId14"/>
      <p:bold r:id="rId15"/>
      <p:italic r:id="rId16"/>
      <p:boldItalic r:id="rId17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GoogleSlidesCustomDataVersion2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20" roundtripDataSignature="AMtx7mjnbCWkNKsMro77nhBoDAOJb3DGl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100" d="100"/>
          <a:sy n="100" d="100"/>
        </p:scale>
        <p:origin x="294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2.fntdata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font" Target="fonts/font1.fntdata"/><Relationship Id="rId17" Type="http://schemas.openxmlformats.org/officeDocument/2006/relationships/font" Target="fonts/font6.fntdata"/><Relationship Id="rId2" Type="http://schemas.openxmlformats.org/officeDocument/2006/relationships/slide" Target="slides/slide1.xml"/><Relationship Id="rId16" Type="http://schemas.openxmlformats.org/officeDocument/2006/relationships/font" Target="fonts/font5.fntdata"/><Relationship Id="rId20" Type="http://customschemas.google.com/relationships/presentationmetadata" Target="meta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font" Target="fonts/font4.fntdata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3.fntdata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1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 dirty="0"/>
          </a:p>
        </p:txBody>
      </p:sp>
      <p:sp>
        <p:nvSpPr>
          <p:cNvPr id="110" name="Google Shape;110;p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1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 dirty="0"/>
          </a:p>
        </p:txBody>
      </p:sp>
      <p:sp>
        <p:nvSpPr>
          <p:cNvPr id="116" name="Google Shape;116;p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1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 dirty="0"/>
          </a:p>
        </p:txBody>
      </p:sp>
      <p:sp>
        <p:nvSpPr>
          <p:cNvPr id="122" name="Google Shape;122;p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1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 dirty="0"/>
          </a:p>
        </p:txBody>
      </p:sp>
      <p:sp>
        <p:nvSpPr>
          <p:cNvPr id="128" name="Google Shape;128;p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g321a98eeb53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 dirty="0"/>
          </a:p>
        </p:txBody>
      </p:sp>
      <p:sp>
        <p:nvSpPr>
          <p:cNvPr id="134" name="Google Shape;134;g321a98eeb53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g321a98eeb53_0_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 dirty="0"/>
          </a:p>
        </p:txBody>
      </p:sp>
      <p:sp>
        <p:nvSpPr>
          <p:cNvPr id="140" name="Google Shape;140;g321a98eeb53_0_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p2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 dirty="0"/>
          </a:p>
        </p:txBody>
      </p:sp>
      <p:sp>
        <p:nvSpPr>
          <p:cNvPr id="146" name="Google Shape;146;p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p2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 dirty="0"/>
          </a:p>
        </p:txBody>
      </p:sp>
      <p:sp>
        <p:nvSpPr>
          <p:cNvPr id="152" name="Google Shape;152;p2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g321a98eeb53_0_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 dirty="0"/>
          </a:p>
        </p:txBody>
      </p:sp>
      <p:sp>
        <p:nvSpPr>
          <p:cNvPr id="158" name="Google Shape;158;g321a98eeb53_0_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4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Play"/>
              <a:buNone/>
              <a:defRPr sz="6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" name="Google Shape;13;p4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14" name="Google Shape;14;p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dirty="0"/>
          </a:p>
        </p:txBody>
      </p:sp>
      <p:sp>
        <p:nvSpPr>
          <p:cNvPr id="15" name="Google Shape;15;p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dirty="0"/>
          </a:p>
        </p:txBody>
      </p:sp>
      <p:sp>
        <p:nvSpPr>
          <p:cNvPr id="16" name="Google Shape;16;p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 dirty="0"/>
          </a:p>
        </p:txBody>
      </p:sp>
      <p:pic>
        <p:nvPicPr>
          <p:cNvPr id="17" name="Google Shape;17;p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0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5" name="Google Shape;75;p1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dirty="0"/>
          </a:p>
        </p:txBody>
      </p:sp>
      <p:sp>
        <p:nvSpPr>
          <p:cNvPr id="76" name="Google Shape;76;p1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dirty="0"/>
          </a:p>
        </p:txBody>
      </p:sp>
      <p:sp>
        <p:nvSpPr>
          <p:cNvPr id="77" name="Google Shape;77;p1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dirty="0"/>
          </a:p>
        </p:txBody>
      </p:sp>
      <p:sp>
        <p:nvSpPr>
          <p:cNvPr id="80" name="Google Shape;80;p1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dirty="0"/>
          </a:p>
        </p:txBody>
      </p:sp>
      <p:sp>
        <p:nvSpPr>
          <p:cNvPr id="81" name="Google Shape;81;p1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12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Play"/>
              <a:buNone/>
              <a:defRPr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4" name="Google Shape;84;p12"/>
          <p:cNvSpPr txBox="1">
            <a:spLocks noGrp="1"/>
          </p:cNvSpPr>
          <p:nvPr>
            <p:ph type="body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31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marL="1371600" lvl="2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marL="2286000" lvl="4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marL="2743200" lvl="5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85" name="Google Shape;85;p12"/>
          <p:cNvSpPr txBox="1">
            <a:spLocks noGrp="1"/>
          </p:cNvSpPr>
          <p:nvPr>
            <p:ph type="body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86" name="Google Shape;86;p1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dirty="0"/>
          </a:p>
        </p:txBody>
      </p:sp>
      <p:sp>
        <p:nvSpPr>
          <p:cNvPr id="87" name="Google Shape;87;p1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dirty="0"/>
          </a:p>
        </p:txBody>
      </p:sp>
      <p:sp>
        <p:nvSpPr>
          <p:cNvPr id="88" name="Google Shape;88;p1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13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Play"/>
              <a:buNone/>
              <a:defRPr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1" name="Google Shape;91;p13"/>
          <p:cNvSpPr>
            <a:spLocks noGrp="1"/>
          </p:cNvSpPr>
          <p:nvPr>
            <p:ph type="pic" idx="2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92" name="Google Shape;92;p13"/>
          <p:cNvSpPr txBox="1">
            <a:spLocks noGrp="1"/>
          </p:cNvSpPr>
          <p:nvPr>
            <p:ph type="body" idx="1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93" name="Google Shape;93;p13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dirty="0"/>
          </a:p>
        </p:txBody>
      </p:sp>
      <p:sp>
        <p:nvSpPr>
          <p:cNvPr id="94" name="Google Shape;94;p1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dirty="0"/>
          </a:p>
        </p:txBody>
      </p:sp>
      <p:sp>
        <p:nvSpPr>
          <p:cNvPr id="95" name="Google Shape;95;p1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14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8" name="Google Shape;98;p14"/>
          <p:cNvSpPr txBox="1">
            <a:spLocks noGrp="1"/>
          </p:cNvSpPr>
          <p:nvPr>
            <p:ph type="body" idx="1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99" name="Google Shape;99;p1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dirty="0"/>
          </a:p>
        </p:txBody>
      </p:sp>
      <p:sp>
        <p:nvSpPr>
          <p:cNvPr id="100" name="Google Shape;100;p1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dirty="0"/>
          </a:p>
        </p:txBody>
      </p:sp>
      <p:sp>
        <p:nvSpPr>
          <p:cNvPr id="101" name="Google Shape;101;p1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15"/>
          <p:cNvSpPr txBox="1">
            <a:spLocks noGrp="1"/>
          </p:cNvSpPr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4" name="Google Shape;104;p15"/>
          <p:cNvSpPr txBox="1">
            <a:spLocks noGrp="1"/>
          </p:cNvSpPr>
          <p:nvPr>
            <p:ph type="body" idx="1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05" name="Google Shape;105;p15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dirty="0"/>
          </a:p>
        </p:txBody>
      </p:sp>
      <p:sp>
        <p:nvSpPr>
          <p:cNvPr id="106" name="Google Shape;106;p15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dirty="0"/>
          </a:p>
        </p:txBody>
      </p:sp>
      <p:sp>
        <p:nvSpPr>
          <p:cNvPr id="107" name="Google Shape;107;p15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Google Shape;19;p3" descr="A screen shot of a screen&#10;&#10;Description automatically generated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762" y="428"/>
            <a:ext cx="12190476" cy="6857143"/>
          </a:xfrm>
          <a:prstGeom prst="rect">
            <a:avLst/>
          </a:prstGeom>
          <a:noFill/>
          <a:ln>
            <a:noFill/>
          </a:ln>
        </p:spPr>
      </p:pic>
      <p:sp>
        <p:nvSpPr>
          <p:cNvPr id="20" name="Google Shape;20;p3"/>
          <p:cNvSpPr txBox="1">
            <a:spLocks noGrp="1"/>
          </p:cNvSpPr>
          <p:nvPr>
            <p:ph type="title"/>
          </p:nvPr>
        </p:nvSpPr>
        <p:spPr>
          <a:xfrm>
            <a:off x="932506" y="365126"/>
            <a:ext cx="10421293" cy="6941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 b="1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" name="Google Shape;21;p3"/>
          <p:cNvSpPr txBox="1">
            <a:spLocks noGrp="1"/>
          </p:cNvSpPr>
          <p:nvPr>
            <p:ph type="body" idx="1"/>
          </p:nvPr>
        </p:nvSpPr>
        <p:spPr>
          <a:xfrm>
            <a:off x="1294646" y="2199992"/>
            <a:ext cx="10059154" cy="33678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064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7C9A53"/>
              </a:buClr>
              <a:buSzPts val="2800"/>
              <a:buFont typeface="Roboto"/>
              <a:buChar char="‣"/>
              <a:defRPr>
                <a:latin typeface="Roboto"/>
                <a:ea typeface="Roboto"/>
                <a:cs typeface="Roboto"/>
                <a:sym typeface="Roboto"/>
              </a:defRPr>
            </a:lvl1pPr>
            <a:lvl2pPr marL="914400" lvl="1" indent="-381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7C9A53"/>
              </a:buClr>
              <a:buSzPts val="2400"/>
              <a:buFont typeface="Roboto"/>
              <a:buChar char="‣"/>
              <a:defRPr>
                <a:latin typeface="Roboto"/>
                <a:ea typeface="Roboto"/>
                <a:cs typeface="Roboto"/>
                <a:sym typeface="Roboto"/>
              </a:defRPr>
            </a:lvl2pPr>
            <a:lvl3pPr marL="1371600" lvl="2" indent="-355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7C9A53"/>
              </a:buClr>
              <a:buSzPts val="2000"/>
              <a:buFont typeface="Roboto"/>
              <a:buChar char="‣"/>
              <a:defRPr>
                <a:latin typeface="Roboto"/>
                <a:ea typeface="Roboto"/>
                <a:cs typeface="Roboto"/>
                <a:sym typeface="Roboto"/>
              </a:defRPr>
            </a:lvl3pPr>
            <a:lvl4pPr marL="1828800" lvl="3" indent="-3429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7C9A53"/>
              </a:buClr>
              <a:buSzPts val="1800"/>
              <a:buFont typeface="Roboto"/>
              <a:buChar char="‣"/>
              <a:defRPr>
                <a:latin typeface="Roboto"/>
                <a:ea typeface="Roboto"/>
                <a:cs typeface="Roboto"/>
                <a:sym typeface="Roboto"/>
              </a:defRPr>
            </a:lvl4pPr>
            <a:lvl5pPr marL="2286000" lvl="4" indent="-3429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7C9A53"/>
              </a:buClr>
              <a:buSzPts val="1800"/>
              <a:buFont typeface="Roboto"/>
              <a:buChar char="‣"/>
              <a:defRPr>
                <a:latin typeface="Roboto"/>
                <a:ea typeface="Roboto"/>
                <a:cs typeface="Roboto"/>
                <a:sym typeface="Roboto"/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2" name="Google Shape;22;p3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dirty="0"/>
          </a:p>
        </p:txBody>
      </p:sp>
      <p:sp>
        <p:nvSpPr>
          <p:cNvPr id="23" name="Google Shape;23;p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dirty="0"/>
          </a:p>
        </p:txBody>
      </p:sp>
      <p:sp>
        <p:nvSpPr>
          <p:cNvPr id="24" name="Google Shape;24;p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 1">
  <p:cSld name="OBJECT_1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Google Shape;26;g2d73399466f_1_9" descr="A screen shot of a screen&#10;&#10;Description automatically generated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762" y="428"/>
            <a:ext cx="12190477" cy="6857143"/>
          </a:xfrm>
          <a:prstGeom prst="rect">
            <a:avLst/>
          </a:prstGeom>
          <a:noFill/>
          <a:ln>
            <a:noFill/>
          </a:ln>
        </p:spPr>
      </p:pic>
      <p:sp>
        <p:nvSpPr>
          <p:cNvPr id="27" name="Google Shape;27;g2d73399466f_1_9"/>
          <p:cNvSpPr txBox="1">
            <a:spLocks noGrp="1"/>
          </p:cNvSpPr>
          <p:nvPr>
            <p:ph type="title"/>
          </p:nvPr>
        </p:nvSpPr>
        <p:spPr>
          <a:xfrm>
            <a:off x="1200606" y="1296476"/>
            <a:ext cx="10421400" cy="69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200"/>
              <a:buFont typeface="Roboto"/>
              <a:buNone/>
              <a:defRPr sz="3200" b="1">
                <a:latin typeface="Roboto"/>
                <a:ea typeface="Roboto"/>
                <a:cs typeface="Roboto"/>
                <a:sym typeface="Roboto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8" name="Google Shape;28;g2d73399466f_1_9"/>
          <p:cNvSpPr txBox="1">
            <a:spLocks noGrp="1"/>
          </p:cNvSpPr>
          <p:nvPr>
            <p:ph type="body" idx="1"/>
          </p:nvPr>
        </p:nvSpPr>
        <p:spPr>
          <a:xfrm>
            <a:off x="1294650" y="2106725"/>
            <a:ext cx="10059300" cy="346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7C9A53"/>
              </a:buClr>
              <a:buSzPts val="2000"/>
              <a:buFont typeface="Roboto"/>
              <a:buChar char="‣"/>
              <a:defRPr sz="2000">
                <a:latin typeface="Roboto"/>
                <a:ea typeface="Roboto"/>
                <a:cs typeface="Roboto"/>
                <a:sym typeface="Roboto"/>
              </a:defRPr>
            </a:lvl1pPr>
            <a:lvl2pPr marL="914400" lvl="1" indent="-3429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7C9A53"/>
              </a:buClr>
              <a:buSzPts val="1800"/>
              <a:buFont typeface="Roboto"/>
              <a:buChar char="‣"/>
              <a:defRPr sz="1800">
                <a:latin typeface="Roboto"/>
                <a:ea typeface="Roboto"/>
                <a:cs typeface="Roboto"/>
                <a:sym typeface="Roboto"/>
              </a:defRPr>
            </a:lvl2pPr>
            <a:lvl3pPr marL="1371600" lvl="2" indent="-33655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7C9A53"/>
              </a:buClr>
              <a:buSzPts val="1700"/>
              <a:buFont typeface="Roboto"/>
              <a:buChar char="‣"/>
              <a:defRPr sz="1700">
                <a:latin typeface="Roboto"/>
                <a:ea typeface="Roboto"/>
                <a:cs typeface="Roboto"/>
                <a:sym typeface="Roboto"/>
              </a:defRPr>
            </a:lvl3pPr>
            <a:lvl4pPr marL="1828800" lvl="3" indent="-3429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7C9A53"/>
              </a:buClr>
              <a:buSzPts val="1800"/>
              <a:buFont typeface="Roboto"/>
              <a:buChar char="‣"/>
              <a:defRPr>
                <a:latin typeface="Roboto"/>
                <a:ea typeface="Roboto"/>
                <a:cs typeface="Roboto"/>
                <a:sym typeface="Roboto"/>
              </a:defRPr>
            </a:lvl4pPr>
            <a:lvl5pPr marL="2286000" lvl="4" indent="-3429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7C9A53"/>
              </a:buClr>
              <a:buSzPts val="1800"/>
              <a:buFont typeface="Roboto"/>
              <a:buChar char="‣"/>
              <a:defRPr>
                <a:latin typeface="Roboto"/>
                <a:ea typeface="Roboto"/>
                <a:cs typeface="Roboto"/>
                <a:sym typeface="Roboto"/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9" name="Google Shape;29;g2d73399466f_1_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Title and Content 1">
  <p:cSld name="2_Title and Content_1"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Google Shape;31;g2d73399466f_1_23" descr="A screen shot of a screen&#10;&#10;Description automatically generated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762" y="428"/>
            <a:ext cx="12190477" cy="6857143"/>
          </a:xfrm>
          <a:prstGeom prst="rect">
            <a:avLst/>
          </a:prstGeom>
          <a:noFill/>
          <a:ln>
            <a:noFill/>
          </a:ln>
        </p:spPr>
      </p:pic>
      <p:sp>
        <p:nvSpPr>
          <p:cNvPr id="32" name="Google Shape;32;g2d73399466f_1_23"/>
          <p:cNvSpPr txBox="1">
            <a:spLocks noGrp="1"/>
          </p:cNvSpPr>
          <p:nvPr>
            <p:ph type="title"/>
          </p:nvPr>
        </p:nvSpPr>
        <p:spPr>
          <a:xfrm>
            <a:off x="932506" y="365126"/>
            <a:ext cx="10421400" cy="69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 b="1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3" name="Google Shape;33;g2d73399466f_1_23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dirty="0"/>
          </a:p>
        </p:txBody>
      </p:sp>
      <p:sp>
        <p:nvSpPr>
          <p:cNvPr id="34" name="Google Shape;34;g2d73399466f_1_2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dirty="0"/>
          </a:p>
        </p:txBody>
      </p:sp>
      <p:sp>
        <p:nvSpPr>
          <p:cNvPr id="35" name="Google Shape;35;g2d73399466f_1_2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 dirty="0"/>
          </a:p>
        </p:txBody>
      </p:sp>
      <p:sp>
        <p:nvSpPr>
          <p:cNvPr id="36" name="Google Shape;36;g2d73399466f_1_23"/>
          <p:cNvSpPr txBox="1">
            <a:spLocks noGrp="1"/>
          </p:cNvSpPr>
          <p:nvPr>
            <p:ph type="body" idx="1"/>
          </p:nvPr>
        </p:nvSpPr>
        <p:spPr>
          <a:xfrm>
            <a:off x="1296000" y="1754900"/>
            <a:ext cx="10059300" cy="414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7C9A53"/>
              </a:buClr>
              <a:buSzPts val="2000"/>
              <a:buFont typeface="Roboto"/>
              <a:buChar char="‣"/>
              <a:defRPr sz="2000">
                <a:latin typeface="Roboto"/>
                <a:ea typeface="Roboto"/>
                <a:cs typeface="Roboto"/>
                <a:sym typeface="Roboto"/>
              </a:defRPr>
            </a:lvl1pPr>
            <a:lvl2pPr marL="914400" lvl="1" indent="-3429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7C9A53"/>
              </a:buClr>
              <a:buSzPts val="1800"/>
              <a:buFont typeface="Roboto"/>
              <a:buChar char="‣"/>
              <a:defRPr sz="1800">
                <a:latin typeface="Roboto"/>
                <a:ea typeface="Roboto"/>
                <a:cs typeface="Roboto"/>
                <a:sym typeface="Roboto"/>
              </a:defRPr>
            </a:lvl2pPr>
            <a:lvl3pPr marL="1371600" lvl="2" indent="-33655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7C9A53"/>
              </a:buClr>
              <a:buSzPts val="1700"/>
              <a:buFont typeface="Roboto"/>
              <a:buChar char="‣"/>
              <a:defRPr sz="1700">
                <a:latin typeface="Roboto"/>
                <a:ea typeface="Roboto"/>
                <a:cs typeface="Roboto"/>
                <a:sym typeface="Roboto"/>
              </a:defRPr>
            </a:lvl3pPr>
            <a:lvl4pPr marL="1828800" lvl="3" indent="-3429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7C9A53"/>
              </a:buClr>
              <a:buSzPts val="1800"/>
              <a:buFont typeface="Roboto"/>
              <a:buChar char="‣"/>
              <a:defRPr>
                <a:latin typeface="Roboto"/>
                <a:ea typeface="Roboto"/>
                <a:cs typeface="Roboto"/>
                <a:sym typeface="Roboto"/>
              </a:defRPr>
            </a:lvl4pPr>
            <a:lvl5pPr marL="2286000" lvl="4" indent="-3429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7C9A53"/>
              </a:buClr>
              <a:buSzPts val="1800"/>
              <a:buFont typeface="Roboto"/>
              <a:buChar char="‣"/>
              <a:defRPr>
                <a:latin typeface="Roboto"/>
                <a:ea typeface="Roboto"/>
                <a:cs typeface="Roboto"/>
                <a:sym typeface="Roboto"/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Title and Content">
  <p:cSld name="2_Title and Content"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Google Shape;38;p5" descr="A screen shot of a screen&#10;&#10;Description automatically generated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762" y="428"/>
            <a:ext cx="12190476" cy="6857143"/>
          </a:xfrm>
          <a:prstGeom prst="rect">
            <a:avLst/>
          </a:prstGeom>
          <a:noFill/>
          <a:ln>
            <a:noFill/>
          </a:ln>
        </p:spPr>
      </p:pic>
      <p:sp>
        <p:nvSpPr>
          <p:cNvPr id="39" name="Google Shape;39;p5"/>
          <p:cNvSpPr txBox="1">
            <a:spLocks noGrp="1"/>
          </p:cNvSpPr>
          <p:nvPr>
            <p:ph type="title"/>
          </p:nvPr>
        </p:nvSpPr>
        <p:spPr>
          <a:xfrm>
            <a:off x="932506" y="365126"/>
            <a:ext cx="10421293" cy="6941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 b="1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0" name="Google Shape;40;p5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dirty="0"/>
          </a:p>
        </p:txBody>
      </p:sp>
      <p:sp>
        <p:nvSpPr>
          <p:cNvPr id="41" name="Google Shape;41;p5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dirty="0"/>
          </a:p>
        </p:txBody>
      </p:sp>
      <p:sp>
        <p:nvSpPr>
          <p:cNvPr id="42" name="Google Shape;42;p5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 dirty="0"/>
          </a:p>
        </p:txBody>
      </p:sp>
      <p:sp>
        <p:nvSpPr>
          <p:cNvPr id="43" name="Google Shape;43;p5"/>
          <p:cNvSpPr txBox="1">
            <a:spLocks noGrp="1"/>
          </p:cNvSpPr>
          <p:nvPr>
            <p:ph type="body" idx="1"/>
          </p:nvPr>
        </p:nvSpPr>
        <p:spPr>
          <a:xfrm>
            <a:off x="1294646" y="2082296"/>
            <a:ext cx="10059154" cy="4798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7C9A53"/>
              </a:buClr>
              <a:buSzPts val="1800"/>
              <a:buChar char="•"/>
              <a:defRPr sz="1800">
                <a:latin typeface="Roboto"/>
                <a:ea typeface="Roboto"/>
                <a:cs typeface="Roboto"/>
                <a:sym typeface="Roboto"/>
              </a:defRPr>
            </a:lvl1pPr>
            <a:lvl2pPr marL="914400" lvl="1" indent="-3302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7C9A53"/>
              </a:buClr>
              <a:buSzPts val="1600"/>
              <a:buChar char="•"/>
              <a:defRPr sz="1600">
                <a:latin typeface="Roboto"/>
                <a:ea typeface="Roboto"/>
                <a:cs typeface="Roboto"/>
                <a:sym typeface="Roboto"/>
              </a:defRPr>
            </a:lvl2pPr>
            <a:lvl3pPr marL="1371600" lvl="2" indent="-3175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7C9A53"/>
              </a:buClr>
              <a:buSzPts val="1400"/>
              <a:buChar char="•"/>
              <a:defRPr sz="1400">
                <a:latin typeface="Roboto"/>
                <a:ea typeface="Roboto"/>
                <a:cs typeface="Roboto"/>
                <a:sym typeface="Roboto"/>
              </a:defRPr>
            </a:lvl3pPr>
            <a:lvl4pPr marL="1828800" lvl="3" indent="-304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7C9A53"/>
              </a:buClr>
              <a:buSzPts val="1200"/>
              <a:buChar char="•"/>
              <a:defRPr sz="1200">
                <a:latin typeface="Roboto"/>
                <a:ea typeface="Roboto"/>
                <a:cs typeface="Roboto"/>
                <a:sym typeface="Roboto"/>
              </a:defRPr>
            </a:lvl4pPr>
            <a:lvl5pPr marL="2286000" lvl="4" indent="-304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7C9A53"/>
              </a:buClr>
              <a:buSzPts val="1200"/>
              <a:buChar char="•"/>
              <a:defRPr sz="1200">
                <a:latin typeface="Roboto"/>
                <a:ea typeface="Roboto"/>
                <a:cs typeface="Roboto"/>
                <a:sym typeface="Roboto"/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Title and Content">
  <p:cSld name="1_Title and Content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" name="Google Shape;45;p6" descr="A close-up of a person&#10;&#10;Description automatically generated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762" y="428"/>
            <a:ext cx="12190476" cy="6857143"/>
          </a:xfrm>
          <a:prstGeom prst="rect">
            <a:avLst/>
          </a:prstGeom>
          <a:noFill/>
          <a:ln>
            <a:noFill/>
          </a:ln>
        </p:spPr>
      </p:pic>
      <p:sp>
        <p:nvSpPr>
          <p:cNvPr id="46" name="Google Shape;46;p6"/>
          <p:cNvSpPr txBox="1">
            <a:spLocks noGrp="1"/>
          </p:cNvSpPr>
          <p:nvPr>
            <p:ph type="title"/>
          </p:nvPr>
        </p:nvSpPr>
        <p:spPr>
          <a:xfrm>
            <a:off x="932506" y="365126"/>
            <a:ext cx="10421293" cy="6941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78206E"/>
              </a:buClr>
              <a:buSzPts val="3200"/>
              <a:buFont typeface="Roboto"/>
              <a:buNone/>
              <a:defRPr sz="3200" b="1">
                <a:solidFill>
                  <a:srgbClr val="78206E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6"/>
          <p:cNvSpPr txBox="1">
            <a:spLocks noGrp="1"/>
          </p:cNvSpPr>
          <p:nvPr>
            <p:ph type="body" idx="1"/>
          </p:nvPr>
        </p:nvSpPr>
        <p:spPr>
          <a:xfrm>
            <a:off x="1294646" y="2199992"/>
            <a:ext cx="10059154" cy="39769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064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7C9A53"/>
              </a:buClr>
              <a:buSzPts val="2800"/>
              <a:buChar char="•"/>
              <a:defRPr>
                <a:latin typeface="Roboto"/>
                <a:ea typeface="Roboto"/>
                <a:cs typeface="Roboto"/>
                <a:sym typeface="Roboto"/>
              </a:defRPr>
            </a:lvl1pPr>
            <a:lvl2pPr marL="914400" lvl="1" indent="-381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7C9A53"/>
              </a:buClr>
              <a:buSzPts val="2400"/>
              <a:buChar char="•"/>
              <a:defRPr>
                <a:latin typeface="Roboto"/>
                <a:ea typeface="Roboto"/>
                <a:cs typeface="Roboto"/>
                <a:sym typeface="Roboto"/>
              </a:defRPr>
            </a:lvl2pPr>
            <a:lvl3pPr marL="1371600" lvl="2" indent="-355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7C9A53"/>
              </a:buClr>
              <a:buSzPts val="2000"/>
              <a:buChar char="•"/>
              <a:defRPr>
                <a:latin typeface="Roboto"/>
                <a:ea typeface="Roboto"/>
                <a:cs typeface="Roboto"/>
                <a:sym typeface="Roboto"/>
              </a:defRPr>
            </a:lvl3pPr>
            <a:lvl4pPr marL="1828800" lvl="3" indent="-3429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7C9A53"/>
              </a:buClr>
              <a:buSzPts val="1800"/>
              <a:buChar char="•"/>
              <a:defRPr>
                <a:latin typeface="Roboto"/>
                <a:ea typeface="Roboto"/>
                <a:cs typeface="Roboto"/>
                <a:sym typeface="Roboto"/>
              </a:defRPr>
            </a:lvl4pPr>
            <a:lvl5pPr marL="2286000" lvl="4" indent="-3429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7C9A53"/>
              </a:buClr>
              <a:buSzPts val="1800"/>
              <a:buChar char="•"/>
              <a:defRPr>
                <a:latin typeface="Roboto"/>
                <a:ea typeface="Roboto"/>
                <a:cs typeface="Roboto"/>
                <a:sym typeface="Roboto"/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8" name="Google Shape;48;p6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dirty="0"/>
          </a:p>
        </p:txBody>
      </p:sp>
      <p:sp>
        <p:nvSpPr>
          <p:cNvPr id="49" name="Google Shape;49;p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dirty="0"/>
          </a:p>
        </p:txBody>
      </p:sp>
      <p:sp>
        <p:nvSpPr>
          <p:cNvPr id="50" name="Google Shape;50;p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7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Play"/>
              <a:buNone/>
              <a:defRPr sz="6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7"/>
          <p:cNvSpPr txBox="1"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757575"/>
              </a:buClr>
              <a:buSzPts val="2400"/>
              <a:buNone/>
              <a:defRPr sz="2400">
                <a:solidFill>
                  <a:srgbClr val="757575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57575"/>
              </a:buClr>
              <a:buSzPts val="2000"/>
              <a:buNone/>
              <a:defRPr sz="2000">
                <a:solidFill>
                  <a:srgbClr val="757575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57575"/>
              </a:buClr>
              <a:buSzPts val="1800"/>
              <a:buNone/>
              <a:defRPr sz="1800">
                <a:solidFill>
                  <a:srgbClr val="757575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57575"/>
              </a:buClr>
              <a:buSzPts val="1600"/>
              <a:buNone/>
              <a:defRPr sz="1600">
                <a:solidFill>
                  <a:srgbClr val="757575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57575"/>
              </a:buClr>
              <a:buSzPts val="1600"/>
              <a:buNone/>
              <a:defRPr sz="1600">
                <a:solidFill>
                  <a:srgbClr val="757575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57575"/>
              </a:buClr>
              <a:buSzPts val="1600"/>
              <a:buNone/>
              <a:defRPr sz="1600">
                <a:solidFill>
                  <a:srgbClr val="757575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57575"/>
              </a:buClr>
              <a:buSzPts val="1600"/>
              <a:buNone/>
              <a:defRPr sz="1600">
                <a:solidFill>
                  <a:srgbClr val="757575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57575"/>
              </a:buClr>
              <a:buSzPts val="1600"/>
              <a:buNone/>
              <a:defRPr sz="1600">
                <a:solidFill>
                  <a:srgbClr val="757575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57575"/>
              </a:buClr>
              <a:buSzPts val="1600"/>
              <a:buNone/>
              <a:defRPr sz="1600">
                <a:solidFill>
                  <a:srgbClr val="757575"/>
                </a:solidFill>
              </a:defRPr>
            </a:lvl9pPr>
          </a:lstStyle>
          <a:p>
            <a:endParaRPr/>
          </a:p>
        </p:txBody>
      </p:sp>
      <p:sp>
        <p:nvSpPr>
          <p:cNvPr id="54" name="Google Shape;54;p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dirty="0"/>
          </a:p>
        </p:txBody>
      </p:sp>
      <p:sp>
        <p:nvSpPr>
          <p:cNvPr id="55" name="Google Shape;55;p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dirty="0"/>
          </a:p>
        </p:txBody>
      </p:sp>
      <p:sp>
        <p:nvSpPr>
          <p:cNvPr id="56" name="Google Shape;56;p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8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8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60" name="Google Shape;60;p8"/>
          <p:cNvSpPr txBox="1">
            <a:spLocks noGrp="1"/>
          </p:cNvSpPr>
          <p:nvPr>
            <p:ph type="body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61" name="Google Shape;61;p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dirty="0"/>
          </a:p>
        </p:txBody>
      </p:sp>
      <p:sp>
        <p:nvSpPr>
          <p:cNvPr id="62" name="Google Shape;62;p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dirty="0"/>
          </a:p>
        </p:txBody>
      </p:sp>
      <p:sp>
        <p:nvSpPr>
          <p:cNvPr id="63" name="Google Shape;63;p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9"/>
          <p:cNvSpPr txBox="1"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6" name="Google Shape;66;p9"/>
          <p:cNvSpPr txBox="1"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67" name="Google Shape;67;p9"/>
          <p:cNvSpPr txBox="1">
            <a:spLocks noGrp="1"/>
          </p:cNvSpPr>
          <p:nvPr>
            <p:ph type="body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68" name="Google Shape;68;p9"/>
          <p:cNvSpPr txBox="1">
            <a:spLocks noGrp="1"/>
          </p:cNvSpPr>
          <p:nvPr>
            <p:ph type="body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69" name="Google Shape;69;p9"/>
          <p:cNvSpPr txBox="1">
            <a:spLocks noGrp="1"/>
          </p:cNvSpPr>
          <p:nvPr>
            <p:ph type="body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0" name="Google Shape;70;p9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dirty="0"/>
          </a:p>
        </p:txBody>
      </p:sp>
      <p:sp>
        <p:nvSpPr>
          <p:cNvPr id="71" name="Google Shape;71;p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dirty="0"/>
          </a:p>
        </p:txBody>
      </p:sp>
      <p:sp>
        <p:nvSpPr>
          <p:cNvPr id="72" name="Google Shape;72;p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2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Play"/>
              <a:buNone/>
              <a:defRPr sz="4400" b="0" i="0" u="none" strike="noStrike" cap="none">
                <a:solidFill>
                  <a:schemeClr val="dk1"/>
                </a:solidFill>
                <a:latin typeface="Play"/>
                <a:ea typeface="Play"/>
                <a:cs typeface="Play"/>
                <a:sym typeface="Play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" name="Google Shape;7;p2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" name="Google Shape;8;p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dirty="0"/>
          </a:p>
        </p:txBody>
      </p:sp>
      <p:sp>
        <p:nvSpPr>
          <p:cNvPr id="9" name="Google Shape;9;p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dirty="0"/>
          </a:p>
        </p:txBody>
      </p:sp>
      <p:sp>
        <p:nvSpPr>
          <p:cNvPr id="10" name="Google Shape;10;p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 dirty="0"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prnewswire.com/news-releases/essence-phase-3-trial-results-demonstrating-statistically-significant-and-superior-improvements-with-semaglutide-2-4-mg-in-people-with-mash-presented-at-aasld-2024--the-liver-meeting-302310474.html" TargetMode="External"/><Relationship Id="rId3" Type="http://schemas.openxmlformats.org/officeDocument/2006/relationships/hyperlink" Target="https://pubmed.ncbi.nlm.nih.gov/3033647/" TargetMode="External"/><Relationship Id="rId7" Type="http://schemas.openxmlformats.org/officeDocument/2006/relationships/hyperlink" Target="https://diabetesjournals.org/care/article/47/11/1873/156807/Efficacy-and-Safety-of-GLP-1-Medicines-for-Type-2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pubmed.ncbi.nlm.nih.gov/36976349/" TargetMode="External"/><Relationship Id="rId11" Type="http://schemas.openxmlformats.org/officeDocument/2006/relationships/hyperlink" Target="https://pubmed.ncbi.nlm.nih.gov/37758044/" TargetMode="External"/><Relationship Id="rId5" Type="http://schemas.openxmlformats.org/officeDocument/2006/relationships/hyperlink" Target="https://pubmed.ncbi.nlm.nih.gov/8897973/" TargetMode="External"/><Relationship Id="rId10" Type="http://schemas.openxmlformats.org/officeDocument/2006/relationships/hyperlink" Target="https://pubmed.ncbi.nlm.nih.gov/38316982/" TargetMode="External"/><Relationship Id="rId4" Type="http://schemas.openxmlformats.org/officeDocument/2006/relationships/hyperlink" Target="https://pubmed.ncbi.nlm.nih.gov/8538742/" TargetMode="External"/><Relationship Id="rId9" Type="http://schemas.openxmlformats.org/officeDocument/2006/relationships/hyperlink" Target="https://pubmed.ncbi.nlm.nih.gov/38078870/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clinicaltrials.gov/study/NCT05556512" TargetMode="External"/><Relationship Id="rId7" Type="http://schemas.openxmlformats.org/officeDocument/2006/relationships/hyperlink" Target="https://pubmed.ncbi.nlm.nih.gov/37364590/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pubmed.ncbi.nlm.nih.gov/37366315/" TargetMode="External"/><Relationship Id="rId5" Type="http://schemas.openxmlformats.org/officeDocument/2006/relationships/hyperlink" Target="https://pubmed.ncbi.nlm.nih.gov/38330987/" TargetMode="External"/><Relationship Id="rId4" Type="http://schemas.openxmlformats.org/officeDocument/2006/relationships/hyperlink" Target="https://pubmed.ncbi.nlm.nih.gov/37351564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16"/>
          <p:cNvSpPr txBox="1">
            <a:spLocks noGrp="1"/>
          </p:cNvSpPr>
          <p:nvPr>
            <p:ph type="ctrTitle"/>
          </p:nvPr>
        </p:nvSpPr>
        <p:spPr>
          <a:xfrm>
            <a:off x="626425" y="3707175"/>
            <a:ext cx="10112400" cy="809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</a:pPr>
            <a:r>
              <a:rPr lang="en-GB" sz="1600" dirty="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Source: </a:t>
            </a:r>
            <a:r>
              <a:rPr lang="en-GB" sz="1800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Drucker D.</a:t>
            </a:r>
            <a:r>
              <a:rPr lang="en-GB" sz="1600" dirty="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 The Evolving Universe of GLP-1 Medicines - What Does the Future Portend? Presented at ObesityWeek</a:t>
            </a:r>
            <a:r>
              <a:rPr lang="en-GB" sz="1700" baseline="30000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®</a:t>
            </a:r>
            <a:r>
              <a:rPr lang="en-GB" sz="1600" dirty="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 2024.</a:t>
            </a:r>
            <a:endParaRPr dirty="0"/>
          </a:p>
        </p:txBody>
      </p:sp>
      <p:sp>
        <p:nvSpPr>
          <p:cNvPr id="113" name="Google Shape;113;p16"/>
          <p:cNvSpPr txBox="1">
            <a:spLocks noGrp="1"/>
          </p:cNvSpPr>
          <p:nvPr>
            <p:ph type="subTitle" idx="1"/>
          </p:nvPr>
        </p:nvSpPr>
        <p:spPr>
          <a:xfrm>
            <a:off x="626425" y="2466675"/>
            <a:ext cx="9691800" cy="1240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Autofit/>
          </a:bodyPr>
          <a:lstStyle/>
          <a:p>
            <a:pPr marL="92075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400"/>
              <a:buNone/>
            </a:pPr>
            <a:r>
              <a:rPr lang="en-GB" sz="3600" b="1" dirty="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The Evolving Universe of GLP-1 Medicines - What Does the Future Portend?</a:t>
            </a:r>
            <a:endParaRPr sz="3600" b="1" dirty="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17"/>
          <p:cNvSpPr txBox="1">
            <a:spLocks noGrp="1"/>
          </p:cNvSpPr>
          <p:nvPr>
            <p:ph type="title"/>
          </p:nvPr>
        </p:nvSpPr>
        <p:spPr>
          <a:xfrm>
            <a:off x="1267787" y="1290119"/>
            <a:ext cx="10421400" cy="69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</a:pPr>
            <a:r>
              <a:rPr lang="en-GB" sz="3600" dirty="0">
                <a:solidFill>
                  <a:schemeClr val="dk1"/>
                </a:solidFill>
              </a:rPr>
              <a:t>Key messages</a:t>
            </a:r>
            <a:endParaRPr sz="2800" dirty="0">
              <a:solidFill>
                <a:schemeClr val="dk1"/>
              </a:solidFill>
            </a:endParaRPr>
          </a:p>
        </p:txBody>
      </p:sp>
      <p:sp>
        <p:nvSpPr>
          <p:cNvPr id="119" name="Google Shape;119;p17"/>
          <p:cNvSpPr txBox="1">
            <a:spLocks noGrp="1"/>
          </p:cNvSpPr>
          <p:nvPr>
            <p:ph type="body" idx="1"/>
          </p:nvPr>
        </p:nvSpPr>
        <p:spPr>
          <a:xfrm>
            <a:off x="1296000" y="2199992"/>
            <a:ext cx="10059300" cy="336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457200" lvl="0" indent="-406400" algn="l"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7C9A53"/>
              </a:buClr>
              <a:buSzPts val="2800"/>
              <a:buFont typeface="Roboto"/>
              <a:buChar char="‣"/>
            </a:pPr>
            <a:r>
              <a:rPr lang="en-GB" sz="2000" dirty="0"/>
              <a:t>GLP-1RA have wider effects beyond simply inhibiting food intake. </a:t>
            </a:r>
            <a:endParaRPr sz="2000" dirty="0"/>
          </a:p>
          <a:p>
            <a:pPr marL="457200" lvl="0" indent="-406400" algn="l"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7C9A53"/>
              </a:buClr>
              <a:buSzPts val="2800"/>
              <a:buFont typeface="Roboto"/>
              <a:buChar char="‣"/>
            </a:pPr>
            <a:r>
              <a:rPr lang="en-GB" sz="2000" dirty="0"/>
              <a:t>There is an established evidence base in T2D, DKD, CVD, and obesity.</a:t>
            </a:r>
            <a:endParaRPr sz="2000" dirty="0"/>
          </a:p>
          <a:p>
            <a:pPr marL="457200" lvl="0" indent="-406400" algn="l"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7C9A53"/>
              </a:buClr>
              <a:buSzPts val="2800"/>
              <a:buFont typeface="Roboto"/>
              <a:buChar char="‣"/>
            </a:pPr>
            <a:r>
              <a:rPr lang="en-GB" sz="2000" dirty="0"/>
              <a:t>New data also show improvement in MASH. </a:t>
            </a:r>
            <a:endParaRPr sz="2000" dirty="0"/>
          </a:p>
          <a:p>
            <a:pPr marL="457200" lvl="0" indent="-406400" algn="l"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7C9A53"/>
              </a:buClr>
              <a:buSzPts val="2800"/>
              <a:buFont typeface="Roboto"/>
              <a:buChar char="‣"/>
            </a:pPr>
            <a:r>
              <a:rPr lang="en-GB" sz="2000" dirty="0"/>
              <a:t>Agents in development include new dual and triple agonists, as well as combinations and oral options.</a:t>
            </a:r>
            <a:r>
              <a:rPr lang="en-GB" sz="2400" dirty="0"/>
              <a:t> </a:t>
            </a:r>
            <a:endParaRPr sz="2400" dirty="0"/>
          </a:p>
          <a:p>
            <a:pPr marL="457200" lvl="0" indent="-228600" algn="l"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7C9A53"/>
              </a:buClr>
              <a:buSzPts val="3027"/>
              <a:buFont typeface="Roboto"/>
              <a:buNone/>
            </a:pPr>
            <a:endParaRPr sz="24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18"/>
          <p:cNvSpPr txBox="1">
            <a:spLocks noGrp="1"/>
          </p:cNvSpPr>
          <p:nvPr>
            <p:ph type="title"/>
          </p:nvPr>
        </p:nvSpPr>
        <p:spPr>
          <a:xfrm>
            <a:off x="1267787" y="1290119"/>
            <a:ext cx="10421293" cy="6941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</a:pPr>
            <a:r>
              <a:rPr lang="en-GB" sz="3600" dirty="0">
                <a:solidFill>
                  <a:schemeClr val="dk1"/>
                </a:solidFill>
              </a:rPr>
              <a:t>Background </a:t>
            </a:r>
            <a:r>
              <a:rPr lang="en-GB" sz="2800" dirty="0">
                <a:solidFill>
                  <a:schemeClr val="dk1"/>
                </a:solidFill>
              </a:rPr>
              <a:t>| What do we already know about this topic?</a:t>
            </a:r>
            <a:endParaRPr sz="2800" dirty="0">
              <a:solidFill>
                <a:schemeClr val="dk1"/>
              </a:solidFill>
            </a:endParaRPr>
          </a:p>
        </p:txBody>
      </p:sp>
      <p:sp>
        <p:nvSpPr>
          <p:cNvPr id="125" name="Google Shape;125;p18"/>
          <p:cNvSpPr txBox="1">
            <a:spLocks noGrp="1"/>
          </p:cNvSpPr>
          <p:nvPr>
            <p:ph type="body" idx="1"/>
          </p:nvPr>
        </p:nvSpPr>
        <p:spPr>
          <a:xfrm>
            <a:off x="1294646" y="2199992"/>
            <a:ext cx="10059154" cy="33678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457200" lvl="0" indent="-406400" algn="l"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7C9A53"/>
              </a:buClr>
              <a:buSzPts val="2800"/>
              <a:buFont typeface="Roboto"/>
              <a:buChar char="‣"/>
            </a:pPr>
            <a:r>
              <a:rPr lang="en-GB" sz="2000" dirty="0"/>
              <a:t>The insulin-stimulating effects of glucagon-like peptide-1 (GLP-1) were first described in the 1980s.¹</a:t>
            </a:r>
            <a:endParaRPr sz="2000" dirty="0"/>
          </a:p>
          <a:p>
            <a:pPr marL="457200" lvl="0" indent="-406400" algn="l"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7C9A53"/>
              </a:buClr>
              <a:buSzPts val="2800"/>
              <a:buFont typeface="Roboto"/>
              <a:buChar char="‣"/>
            </a:pPr>
            <a:r>
              <a:rPr lang="en-GB" sz="2000" dirty="0"/>
              <a:t>Early animal models showed GLP-1 agonism inhibited food intake.²⁻³</a:t>
            </a:r>
            <a:endParaRPr sz="2000" dirty="0"/>
          </a:p>
          <a:p>
            <a:pPr marL="457200" lvl="0" indent="-406400" algn="l"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7C9A53"/>
              </a:buClr>
              <a:buSzPts val="2800"/>
              <a:buFont typeface="Roboto"/>
              <a:buChar char="‣"/>
            </a:pPr>
            <a:r>
              <a:rPr lang="en-GB" sz="2000" dirty="0"/>
              <a:t>The GLP-1 receptor is widely distributed in many organs.⁴ </a:t>
            </a:r>
            <a:endParaRPr sz="2000" dirty="0"/>
          </a:p>
          <a:p>
            <a:pPr marL="457200" lvl="0" indent="-406400" algn="l"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7C9A53"/>
              </a:buClr>
              <a:buSzPts val="2800"/>
              <a:buFont typeface="Roboto"/>
              <a:buChar char="‣"/>
            </a:pPr>
            <a:r>
              <a:rPr lang="en-GB" sz="2000" dirty="0"/>
              <a:t>Today, there are several medications based on GLP-1 with an established evidence base in type 2 diabetes (T2D), diabetic kidney disease, cardiovascular disease, and obesity.⁵</a:t>
            </a:r>
            <a:endParaRPr sz="20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19"/>
          <p:cNvSpPr txBox="1">
            <a:spLocks noGrp="1"/>
          </p:cNvSpPr>
          <p:nvPr>
            <p:ph type="title"/>
          </p:nvPr>
        </p:nvSpPr>
        <p:spPr>
          <a:xfrm>
            <a:off x="1267787" y="1290119"/>
            <a:ext cx="10421400" cy="69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</a:pPr>
            <a:r>
              <a:rPr lang="en-GB" sz="3600" dirty="0">
                <a:solidFill>
                  <a:schemeClr val="dk1"/>
                </a:solidFill>
              </a:rPr>
              <a:t>New data </a:t>
            </a:r>
            <a:r>
              <a:rPr lang="en-GB" sz="2800" dirty="0">
                <a:solidFill>
                  <a:schemeClr val="dk1"/>
                </a:solidFill>
              </a:rPr>
              <a:t>| Semaglutide</a:t>
            </a:r>
            <a:endParaRPr sz="2800" dirty="0">
              <a:solidFill>
                <a:schemeClr val="dk1"/>
              </a:solidFill>
            </a:endParaRPr>
          </a:p>
        </p:txBody>
      </p:sp>
      <p:sp>
        <p:nvSpPr>
          <p:cNvPr id="131" name="Google Shape;131;p19"/>
          <p:cNvSpPr txBox="1">
            <a:spLocks noGrp="1"/>
          </p:cNvSpPr>
          <p:nvPr>
            <p:ph type="body" idx="1"/>
          </p:nvPr>
        </p:nvSpPr>
        <p:spPr>
          <a:xfrm>
            <a:off x="1296000" y="1984249"/>
            <a:ext cx="10741200" cy="392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lvl="0" indent="-406400" algn="l"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7C9A53"/>
              </a:buClr>
              <a:buSzPts val="2800"/>
              <a:buFont typeface="Roboto"/>
              <a:buChar char="‣"/>
            </a:pPr>
            <a:r>
              <a:rPr lang="en-GB" sz="2000" dirty="0"/>
              <a:t>ESSENCE: Phase 3 trial to evaluate the effect of once-weekly semaglutide 2.4 mg on liver tissue histology compared with placebo.⁶</a:t>
            </a:r>
            <a:endParaRPr sz="2000" dirty="0"/>
          </a:p>
          <a:p>
            <a:pPr marL="457200" lvl="0" indent="-406400" algn="l"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7C9A53"/>
              </a:buClr>
              <a:buSzPts val="2800"/>
              <a:buFont typeface="Roboto"/>
              <a:buChar char="‣"/>
            </a:pPr>
            <a:r>
              <a:rPr lang="en-GB" sz="2000" dirty="0"/>
              <a:t>Participants had metabolic dysfunction-associated steatohepatitis (MASH) and moderate to advanced liver fibrosis.</a:t>
            </a:r>
            <a:endParaRPr sz="2000" dirty="0"/>
          </a:p>
          <a:p>
            <a:pPr marL="457200" lvl="0" indent="-406400" algn="l"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7C9A53"/>
              </a:buClr>
              <a:buSzPts val="2800"/>
              <a:buFont typeface="Roboto"/>
              <a:buChar char="‣"/>
            </a:pPr>
            <a:r>
              <a:rPr lang="en-GB" sz="2000" dirty="0"/>
              <a:t>Preliminary results show improvement in MASH with semaglutide.</a:t>
            </a:r>
            <a:endParaRPr sz="2000" dirty="0"/>
          </a:p>
          <a:p>
            <a:pPr marL="457200" lvl="0" indent="-406400" algn="l"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7C9A53"/>
              </a:buClr>
              <a:buSzPts val="2800"/>
              <a:buFont typeface="Roboto"/>
              <a:buChar char="‣"/>
            </a:pPr>
            <a:r>
              <a:rPr lang="en-GB" sz="2000" dirty="0"/>
              <a:t>Resolution of steatohepatitis was achieved in 62.9% on semaglutide versus 34.1% on placebo.</a:t>
            </a:r>
            <a:endParaRPr sz="2000" dirty="0"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SzPts val="2800"/>
              <a:buNone/>
            </a:pPr>
            <a:endParaRPr sz="20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g321a98eeb53_0_0"/>
          <p:cNvSpPr txBox="1">
            <a:spLocks noGrp="1"/>
          </p:cNvSpPr>
          <p:nvPr>
            <p:ph type="title"/>
          </p:nvPr>
        </p:nvSpPr>
        <p:spPr>
          <a:xfrm>
            <a:off x="1267787" y="1290119"/>
            <a:ext cx="10421400" cy="69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</a:pPr>
            <a:r>
              <a:rPr lang="en-GB" sz="3600" dirty="0">
                <a:solidFill>
                  <a:schemeClr val="dk1"/>
                </a:solidFill>
              </a:rPr>
              <a:t>New data </a:t>
            </a:r>
            <a:r>
              <a:rPr lang="en-GB" sz="2800" dirty="0">
                <a:solidFill>
                  <a:schemeClr val="dk1"/>
                </a:solidFill>
              </a:rPr>
              <a:t>| Tirzepatide</a:t>
            </a:r>
            <a:endParaRPr sz="2800" dirty="0">
              <a:solidFill>
                <a:schemeClr val="dk1"/>
              </a:solidFill>
            </a:endParaRPr>
          </a:p>
        </p:txBody>
      </p:sp>
      <p:sp>
        <p:nvSpPr>
          <p:cNvPr id="137" name="Google Shape;137;g321a98eeb53_0_0"/>
          <p:cNvSpPr txBox="1">
            <a:spLocks noGrp="1"/>
          </p:cNvSpPr>
          <p:nvPr>
            <p:ph type="body" idx="1"/>
          </p:nvPr>
        </p:nvSpPr>
        <p:spPr>
          <a:xfrm>
            <a:off x="1296000" y="1984249"/>
            <a:ext cx="10741200" cy="392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lvl="0" indent="-406400" algn="l"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7C9A53"/>
              </a:buClr>
              <a:buSzPts val="2800"/>
              <a:buFont typeface="Roboto"/>
              <a:buChar char="‣"/>
            </a:pPr>
            <a:r>
              <a:rPr lang="en-GB" sz="2000" dirty="0"/>
              <a:t>SURMOUNT-4: Phase 3, randomized withdrawal clinical trial.⁷</a:t>
            </a:r>
            <a:endParaRPr sz="2000" dirty="0"/>
          </a:p>
          <a:p>
            <a:pPr marL="457200" lvl="0" indent="-406400" algn="l"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7C9A53"/>
              </a:buClr>
              <a:buSzPts val="2800"/>
              <a:buFont typeface="Roboto"/>
              <a:buChar char="‣"/>
            </a:pPr>
            <a:r>
              <a:rPr lang="en-GB" sz="2000" dirty="0"/>
              <a:t>670 patients who had received tirzepatide for 36 weeks for weight loss were randomized to continue or stop for a further 1 year.</a:t>
            </a:r>
            <a:endParaRPr sz="2000" dirty="0"/>
          </a:p>
          <a:p>
            <a:pPr marL="457200" lvl="0" indent="-406400" algn="l"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7C9A53"/>
              </a:buClr>
              <a:buSzPts val="2800"/>
              <a:buFont typeface="Roboto"/>
              <a:buChar char="‣"/>
            </a:pPr>
            <a:r>
              <a:rPr lang="en-GB" sz="2000" dirty="0"/>
              <a:t>The mean weight change from Week 36 to 88 was a further –5.5% for those continuing on tirzepatide versus a gain of 14.0% for those switched to placebo.</a:t>
            </a:r>
            <a:endParaRPr sz="2000" dirty="0"/>
          </a:p>
          <a:p>
            <a:pPr marL="457200" lvl="0" indent="-406400" algn="l"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7C9A53"/>
              </a:buClr>
              <a:buSzPts val="2800"/>
              <a:buFont typeface="Roboto"/>
              <a:buChar char="‣"/>
            </a:pPr>
            <a:r>
              <a:rPr lang="en-GB" sz="2000" dirty="0"/>
              <a:t>Even after switching to placebo, participants ended the study with substantial weight reduction of –9.9% from the Week 0 baseline. </a:t>
            </a:r>
            <a:endParaRPr sz="2000" dirty="0"/>
          </a:p>
          <a:p>
            <a:pPr marL="457200" lvl="0" indent="-406400" algn="l"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7C9A53"/>
              </a:buClr>
              <a:buSzPts val="2800"/>
              <a:buFont typeface="Roboto"/>
              <a:buChar char="‣"/>
            </a:pPr>
            <a:r>
              <a:rPr lang="en-GB" sz="2000" dirty="0"/>
              <a:t>However, much of the initial improvement in cardiometabolic risk factors was reversed.</a:t>
            </a:r>
            <a:endParaRPr sz="2000" dirty="0"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SzPts val="2800"/>
              <a:buNone/>
            </a:pPr>
            <a:endParaRPr sz="20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g321a98eeb53_0_5"/>
          <p:cNvSpPr txBox="1">
            <a:spLocks noGrp="1"/>
          </p:cNvSpPr>
          <p:nvPr>
            <p:ph type="title"/>
          </p:nvPr>
        </p:nvSpPr>
        <p:spPr>
          <a:xfrm>
            <a:off x="1267787" y="1290119"/>
            <a:ext cx="10421400" cy="69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</a:pPr>
            <a:r>
              <a:rPr lang="en-GB" sz="3600" dirty="0">
                <a:solidFill>
                  <a:schemeClr val="dk1"/>
                </a:solidFill>
              </a:rPr>
              <a:t>New data </a:t>
            </a:r>
            <a:r>
              <a:rPr lang="en-GB" sz="2800" dirty="0">
                <a:solidFill>
                  <a:schemeClr val="dk1"/>
                </a:solidFill>
              </a:rPr>
              <a:t>| Ongoing trials and pipeline therapeutics:</a:t>
            </a:r>
            <a:endParaRPr sz="2800" dirty="0">
              <a:solidFill>
                <a:schemeClr val="dk1"/>
              </a:solidFill>
            </a:endParaRPr>
          </a:p>
        </p:txBody>
      </p:sp>
      <p:sp>
        <p:nvSpPr>
          <p:cNvPr id="143" name="Google Shape;143;g321a98eeb53_0_5"/>
          <p:cNvSpPr txBox="1">
            <a:spLocks noGrp="1"/>
          </p:cNvSpPr>
          <p:nvPr>
            <p:ph type="body" idx="1"/>
          </p:nvPr>
        </p:nvSpPr>
        <p:spPr>
          <a:xfrm>
            <a:off x="1296000" y="1908049"/>
            <a:ext cx="10741200" cy="392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lvl="0" indent="-406400" algn="l"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7C9A53"/>
              </a:buClr>
              <a:buSzPts val="2800"/>
              <a:buFont typeface="Roboto"/>
              <a:buChar char="‣"/>
            </a:pPr>
            <a:r>
              <a:rPr lang="en-GB" sz="1800" dirty="0"/>
              <a:t>Phase 1 data show rapid and substantial weight loss with durability of effect after once-monthly maridebart cafraglutide – a GIPR antagonist and GLP-1R agonist.⁸</a:t>
            </a:r>
            <a:endParaRPr sz="1800" dirty="0"/>
          </a:p>
          <a:p>
            <a:pPr marL="457200" lvl="0" indent="-406400" algn="l"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7C9A53"/>
              </a:buClr>
              <a:buSzPts val="2800"/>
              <a:buFont typeface="Roboto"/>
              <a:buChar char="‣"/>
            </a:pPr>
            <a:r>
              <a:rPr lang="en-GB" sz="1800" dirty="0"/>
              <a:t>New data are expected from SURPASS-CVOT in 12,500 patients with T2D and confirmed atherosclerotic disease.⁹</a:t>
            </a:r>
            <a:endParaRPr sz="1800" dirty="0"/>
          </a:p>
          <a:p>
            <a:pPr marL="457200" lvl="0" indent="-406400" algn="l"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7C9A53"/>
              </a:buClr>
              <a:buSzPts val="2800"/>
              <a:buFont typeface="Roboto"/>
              <a:buChar char="‣"/>
            </a:pPr>
            <a:r>
              <a:rPr lang="en-GB" sz="1800" dirty="0"/>
              <a:t>SURMOUNT-MMO is exploring the effect of tirzepatide on morbidity and mortality in adults living with obesity.¹º</a:t>
            </a:r>
            <a:endParaRPr sz="1800" dirty="0"/>
          </a:p>
          <a:p>
            <a:pPr marL="457200" lvl="0" indent="-406400" algn="l"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7C9A53"/>
              </a:buClr>
              <a:buSzPts val="2800"/>
              <a:buFont typeface="Roboto"/>
              <a:buChar char="‣"/>
            </a:pPr>
            <a:r>
              <a:rPr lang="en-GB" sz="1800" dirty="0"/>
              <a:t>Small-molecule oral GLP-1RA in development include orforglipron, which shows weight loss of up to 14.7% over 36 weeks.¹¹</a:t>
            </a:r>
            <a:endParaRPr sz="1800" dirty="0"/>
          </a:p>
          <a:p>
            <a:pPr marL="457200" lvl="0" indent="-406400" algn="l"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7C9A53"/>
              </a:buClr>
              <a:buSzPts val="2800"/>
              <a:buFont typeface="Roboto"/>
              <a:buChar char="‣"/>
            </a:pPr>
            <a:r>
              <a:rPr lang="en-GB" sz="1800" dirty="0"/>
              <a:t>Survodutide – a glucagon/GLP-1 co-agonist dose-dependently reduces weight by up to 18.7% over 46 weeks.¹² </a:t>
            </a:r>
            <a:endParaRPr sz="1800" dirty="0"/>
          </a:p>
          <a:p>
            <a:pPr marL="457200" lvl="0" indent="-406400" algn="l"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7C9A53"/>
              </a:buClr>
              <a:buSzPts val="2800"/>
              <a:buFont typeface="Roboto"/>
              <a:buChar char="‣"/>
            </a:pPr>
            <a:r>
              <a:rPr lang="en-GB" sz="1800" dirty="0"/>
              <a:t>Phase 2 data for retatrutide – a triple agonist – show weight reduction of up to 24.2%.¹³ </a:t>
            </a:r>
            <a:endParaRPr sz="1800" dirty="0"/>
          </a:p>
          <a:p>
            <a:pPr marL="457200" lvl="0" indent="-406400" algn="l"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7C9A53"/>
              </a:buClr>
              <a:buSzPts val="2800"/>
              <a:buFont typeface="Roboto"/>
              <a:buChar char="‣"/>
            </a:pPr>
            <a:r>
              <a:rPr lang="en-GB" sz="1800" dirty="0"/>
              <a:t>Other avenues are exploring combinations, such as cagrilinitide-semaglutide.¹⁴</a:t>
            </a:r>
            <a:endParaRPr sz="1800" dirty="0"/>
          </a:p>
          <a:p>
            <a:pPr marL="457200" lvl="0" indent="-406400" algn="l"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7C9A53"/>
              </a:buClr>
              <a:buSzPts val="2800"/>
              <a:buFont typeface="Roboto"/>
              <a:buChar char="‣"/>
            </a:pPr>
            <a:r>
              <a:rPr lang="en-GB" sz="1800" dirty="0"/>
              <a:t>The future of GLP-1 medicines includes cell-based approaches and gene therapies. </a:t>
            </a:r>
            <a:endParaRPr sz="18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20"/>
          <p:cNvSpPr txBox="1">
            <a:spLocks noGrp="1"/>
          </p:cNvSpPr>
          <p:nvPr>
            <p:ph type="title"/>
          </p:nvPr>
        </p:nvSpPr>
        <p:spPr>
          <a:xfrm>
            <a:off x="1267787" y="1290119"/>
            <a:ext cx="10421293" cy="6941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</a:pPr>
            <a:r>
              <a:rPr lang="en-GB" sz="3600" dirty="0">
                <a:solidFill>
                  <a:schemeClr val="dk1"/>
                </a:solidFill>
              </a:rPr>
              <a:t>Conclusions</a:t>
            </a:r>
            <a:endParaRPr sz="3600" dirty="0">
              <a:solidFill>
                <a:schemeClr val="dk1"/>
              </a:solidFill>
            </a:endParaRPr>
          </a:p>
        </p:txBody>
      </p:sp>
      <p:sp>
        <p:nvSpPr>
          <p:cNvPr id="149" name="Google Shape;149;p20"/>
          <p:cNvSpPr txBox="1">
            <a:spLocks noGrp="1"/>
          </p:cNvSpPr>
          <p:nvPr>
            <p:ph type="body" idx="1"/>
          </p:nvPr>
        </p:nvSpPr>
        <p:spPr>
          <a:xfrm>
            <a:off x="1294650" y="1971401"/>
            <a:ext cx="10683900" cy="4336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lvl="0" indent="-406400" algn="l"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7C9A53"/>
              </a:buClr>
              <a:buSzPts val="2800"/>
              <a:buFont typeface="Roboto"/>
              <a:buChar char="‣"/>
            </a:pPr>
            <a:r>
              <a:rPr lang="en-GB" sz="2000" dirty="0"/>
              <a:t>GLP-1RA are changing the landscape for patients with obesity and cardiorenal disorders. </a:t>
            </a:r>
            <a:endParaRPr sz="2000" dirty="0"/>
          </a:p>
          <a:p>
            <a:pPr marL="457200" lvl="0" indent="-406400" algn="l"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7C9A53"/>
              </a:buClr>
              <a:buSzPts val="2800"/>
              <a:buFont typeface="Roboto"/>
              <a:buChar char="‣"/>
            </a:pPr>
            <a:r>
              <a:rPr lang="en-GB" sz="2000" dirty="0"/>
              <a:t>New evidence suggests a reduction in hepatosteatosis with GLP-1RA, which may be mediated by weight loss – although receptors in the liver also contribute. </a:t>
            </a:r>
            <a:endParaRPr sz="2000" dirty="0"/>
          </a:p>
          <a:p>
            <a:pPr marL="457200" lvl="0" indent="-406400" algn="l"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7C9A53"/>
              </a:buClr>
              <a:buSzPts val="2800"/>
              <a:buFont typeface="Roboto"/>
              <a:buChar char="‣"/>
            </a:pPr>
            <a:r>
              <a:rPr lang="en-GB" sz="2000" dirty="0"/>
              <a:t>Several new investigational GLP-1 therapies are expected to provide at least 20% weight loss. </a:t>
            </a:r>
            <a:endParaRPr sz="2000" dirty="0"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SzPts val="2800"/>
              <a:buNone/>
            </a:pPr>
            <a:endParaRPr sz="20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p24"/>
          <p:cNvSpPr txBox="1">
            <a:spLocks noGrp="1"/>
          </p:cNvSpPr>
          <p:nvPr>
            <p:ph type="title"/>
          </p:nvPr>
        </p:nvSpPr>
        <p:spPr>
          <a:xfrm>
            <a:off x="1267787" y="1290119"/>
            <a:ext cx="10421293" cy="6941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</a:pPr>
            <a:r>
              <a:rPr lang="en-GB" sz="3600" dirty="0">
                <a:solidFill>
                  <a:schemeClr val="dk1"/>
                </a:solidFill>
              </a:rPr>
              <a:t>References</a:t>
            </a:r>
            <a:endParaRPr sz="2800" dirty="0">
              <a:solidFill>
                <a:schemeClr val="dk1"/>
              </a:solidFill>
            </a:endParaRPr>
          </a:p>
        </p:txBody>
      </p:sp>
      <p:sp>
        <p:nvSpPr>
          <p:cNvPr id="155" name="Google Shape;155;p24"/>
          <p:cNvSpPr txBox="1">
            <a:spLocks noGrp="1"/>
          </p:cNvSpPr>
          <p:nvPr>
            <p:ph type="body" idx="1"/>
          </p:nvPr>
        </p:nvSpPr>
        <p:spPr>
          <a:xfrm>
            <a:off x="1218450" y="1895200"/>
            <a:ext cx="10516500" cy="4198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lvl="0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AutoNum type="arabicPeriod"/>
            </a:pPr>
            <a:r>
              <a:rPr lang="en-GB" sz="1100" dirty="0"/>
              <a:t>Drucker DJ, Philippe J, Mojsov S, et al. Glucagon-like peptide I stimulates insulin gene expression and increases cyclic AMP levels in a rat islet cell line. Proc Natl Acad Sci U S A. 1987;84:3434–8. </a:t>
            </a:r>
            <a:r>
              <a:rPr lang="en-GB" sz="1100" u="sng" dirty="0">
                <a:solidFill>
                  <a:schemeClr val="hlink"/>
                </a:solidFill>
                <a:hlinkClick r:id="rId3"/>
              </a:rPr>
              <a:t>Proc Natl Acad Sci USA.1987 May;84(10):3434-8</a:t>
            </a:r>
            <a:endParaRPr sz="1100" dirty="0"/>
          </a:p>
          <a:p>
            <a:pPr marL="457200" lvl="0" indent="-29845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100"/>
              <a:buAutoNum type="arabicPeriod"/>
            </a:pPr>
            <a:r>
              <a:rPr lang="en-GB" sz="1100" dirty="0"/>
              <a:t>Turton MD, O’Shea D, Gunn I, et al. A role for glucagon-like peptide-1 in the central regulation of feeding. Nature 1996;379:69–72. </a:t>
            </a:r>
            <a:r>
              <a:rPr lang="en-GB" sz="1100" u="sng" dirty="0">
                <a:solidFill>
                  <a:schemeClr val="hlink"/>
                </a:solidFill>
                <a:hlinkClick r:id="rId4"/>
              </a:rPr>
              <a:t>Nature.1996 Jan 4;379(6560):69-72.</a:t>
            </a:r>
            <a:r>
              <a:rPr lang="en-GB" sz="1100" dirty="0"/>
              <a:t> </a:t>
            </a:r>
            <a:endParaRPr sz="1100" dirty="0"/>
          </a:p>
          <a:p>
            <a:pPr marL="457200" lvl="0" indent="-29845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100"/>
              <a:buAutoNum type="arabicPeriod"/>
            </a:pPr>
            <a:r>
              <a:rPr lang="en-GB" sz="1100" dirty="0"/>
              <a:t>Tang-Christensen M, Larsen PJ, Göke R, et al. Central administration of GLP-1-(7-36) amide inhibits food and water intake in rats. AJP 1996;271:R848–56. </a:t>
            </a:r>
            <a:r>
              <a:rPr lang="en-GB" sz="1100" u="sng" dirty="0">
                <a:solidFill>
                  <a:schemeClr val="hlink"/>
                </a:solidFill>
                <a:hlinkClick r:id="rId5"/>
              </a:rPr>
              <a:t>Am J Physiol.1996 Oct;271(4 Pt 2):R848-56</a:t>
            </a:r>
            <a:endParaRPr sz="1100" dirty="0"/>
          </a:p>
          <a:p>
            <a:pPr marL="457200" lvl="0" indent="-29845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100"/>
              <a:buAutoNum type="arabicPeriod"/>
            </a:pPr>
            <a:r>
              <a:rPr lang="en-GB" sz="1100" dirty="0"/>
              <a:t>Drucker DJ, Holst JJ. The expanding incretin universe: from basic biology to clinical translation. Diabetalogia 2023;66(10):1765–79. </a:t>
            </a:r>
            <a:r>
              <a:rPr lang="en-GB" sz="1100" u="sng" dirty="0">
                <a:solidFill>
                  <a:schemeClr val="hlink"/>
                </a:solidFill>
                <a:hlinkClick r:id="rId6"/>
              </a:rPr>
              <a:t>Diabetologia.2023 Oct;66(10):1765-1779.</a:t>
            </a:r>
            <a:endParaRPr sz="1100" dirty="0"/>
          </a:p>
          <a:p>
            <a:pPr marL="457200" lvl="0" indent="-29845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100"/>
              <a:buAutoNum type="arabicPeriod"/>
            </a:pPr>
            <a:r>
              <a:rPr lang="en-GB" sz="1100" dirty="0"/>
              <a:t>Drucker DJ. Efficacy and Safety of GLP-1 Medicines for Type 2 Diabetes and Obesity. Diabetes Care 2024;47(11):1873–88. </a:t>
            </a:r>
            <a:r>
              <a:rPr lang="en-GB" sz="1100" u="sng" dirty="0">
                <a:solidFill>
                  <a:schemeClr val="hlink"/>
                </a:solidFill>
                <a:hlinkClick r:id="rId7"/>
              </a:rPr>
              <a:t>Diabetes Care 2024;47(11):1873–1888</a:t>
            </a:r>
            <a:endParaRPr sz="1100" dirty="0"/>
          </a:p>
          <a:p>
            <a:pPr marL="457200" lvl="0" indent="-29845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100"/>
              <a:buAutoNum type="arabicPeriod"/>
            </a:pPr>
            <a:r>
              <a:rPr lang="en-GB" sz="1100" u="sng" dirty="0">
                <a:solidFill>
                  <a:schemeClr val="hlink"/>
                </a:solidFill>
                <a:hlinkClick r:id="rId8"/>
              </a:rPr>
              <a:t>https://www.prnewswire.com/news-releases/essence-phase-3-trial-results-demonstrating-statistically-significant-and-superior-improvements-with-semaglutide-2-4-mg-in-people-with-mash-presented-at-aasld-2024--the-liver-meeting-302310474.html </a:t>
            </a:r>
            <a:endParaRPr sz="1100" dirty="0"/>
          </a:p>
          <a:p>
            <a:pPr marL="457200" lvl="0" indent="-29845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100"/>
              <a:buAutoNum type="arabicPeriod"/>
            </a:pPr>
            <a:r>
              <a:rPr lang="en-GB" sz="1100" dirty="0"/>
              <a:t>Aronne LJ, Sattar N, Horn DB, et al. Continued Treatment With Tirzepatide for Maintenance of Weight Reduction in Adults With Obesity: The SURMOUNT-4 Randomized Clinical Trial. JAMA 2024;331(1):38–48. </a:t>
            </a:r>
            <a:r>
              <a:rPr lang="en-GB" sz="1100" u="sng" dirty="0">
                <a:solidFill>
                  <a:schemeClr val="hlink"/>
                </a:solidFill>
                <a:hlinkClick r:id="rId9"/>
              </a:rPr>
              <a:t>JAMA.2024 Jan 2;331(1):38-48.</a:t>
            </a:r>
            <a:endParaRPr sz="1100" dirty="0"/>
          </a:p>
          <a:p>
            <a:pPr marL="457200" lvl="0" indent="-29845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100"/>
              <a:buAutoNum type="arabicPeriod"/>
            </a:pPr>
            <a:r>
              <a:rPr lang="en-GB" sz="1100" dirty="0"/>
              <a:t>Véniant MM, Lu SC, Atangan L, et al. A GIPR antagonist conjugated to GLP-1 analogues promotes weight loss with improved metabolic parameters in preclinical and phase 1 settings. Nat Metab.2024;6(2):290–303. </a:t>
            </a:r>
            <a:r>
              <a:rPr lang="en-GB" sz="1100" u="sng" dirty="0">
                <a:solidFill>
                  <a:schemeClr val="hlink"/>
                </a:solidFill>
                <a:hlinkClick r:id="rId10"/>
              </a:rPr>
              <a:t>Nat Metab.2024 Feb;6(2):290-303.</a:t>
            </a:r>
            <a:endParaRPr sz="1100" dirty="0"/>
          </a:p>
          <a:p>
            <a:pPr marL="457200" lvl="0" indent="-29845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100"/>
              <a:buAutoNum type="arabicPeriod"/>
            </a:pPr>
            <a:r>
              <a:rPr lang="en-GB" sz="1100" dirty="0"/>
              <a:t>Nicholls SJ, Bhatt DL, Buse JB, et al. Comparison of tirzepatide and dulaglutide on major adverse cardiovascular events in participants with type 2 diabetes and atherosclerotic cardiovascular disease: SURPASS-CVOT design and baseline characteristics. Am Heart J 2024;267:1-11. </a:t>
            </a:r>
            <a:r>
              <a:rPr lang="en-GB" sz="1100" u="sng" dirty="0">
                <a:solidFill>
                  <a:schemeClr val="hlink"/>
                </a:solidFill>
                <a:hlinkClick r:id="rId11"/>
              </a:rPr>
              <a:t>Am Heart J.2024 Jan:267:1-11.</a:t>
            </a:r>
            <a:endParaRPr sz="1100" dirty="0"/>
          </a:p>
          <a:p>
            <a:pPr marL="0" lvl="0" indent="0" algn="l" rtl="0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SzPts val="2800"/>
              <a:buNone/>
            </a:pPr>
            <a:endParaRPr sz="11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g321a98eeb53_0_15"/>
          <p:cNvSpPr txBox="1">
            <a:spLocks noGrp="1"/>
          </p:cNvSpPr>
          <p:nvPr>
            <p:ph type="title"/>
          </p:nvPr>
        </p:nvSpPr>
        <p:spPr>
          <a:xfrm>
            <a:off x="1267787" y="1290119"/>
            <a:ext cx="10421400" cy="69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</a:pPr>
            <a:r>
              <a:rPr lang="en-GB" sz="3600" dirty="0">
                <a:solidFill>
                  <a:schemeClr val="dk1"/>
                </a:solidFill>
              </a:rPr>
              <a:t>References</a:t>
            </a:r>
            <a:endParaRPr sz="2800" dirty="0">
              <a:solidFill>
                <a:schemeClr val="dk1"/>
              </a:solidFill>
            </a:endParaRPr>
          </a:p>
        </p:txBody>
      </p:sp>
      <p:sp>
        <p:nvSpPr>
          <p:cNvPr id="161" name="Google Shape;161;g321a98eeb53_0_15"/>
          <p:cNvSpPr txBox="1">
            <a:spLocks noGrp="1"/>
          </p:cNvSpPr>
          <p:nvPr>
            <p:ph type="body" idx="1"/>
          </p:nvPr>
        </p:nvSpPr>
        <p:spPr>
          <a:xfrm>
            <a:off x="1313525" y="1971400"/>
            <a:ext cx="10421400" cy="4198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60000" lvl="0" indent="-24985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100"/>
              <a:buFont typeface="Arial"/>
              <a:buAutoNum type="arabicPeriod" startAt="10"/>
            </a:pPr>
            <a:r>
              <a:rPr lang="en-GB" sz="1100" dirty="0"/>
              <a:t>A Study of Tirzepatide (LY3298176) on the Reduction on Morbidity and Mortality in Adults With Obesity (SURMOUNT-MMO). </a:t>
            </a:r>
            <a:r>
              <a:rPr lang="en-GB" sz="1100" u="sng" dirty="0">
                <a:solidFill>
                  <a:schemeClr val="hlink"/>
                </a:solidFill>
                <a:hlinkClick r:id="rId3"/>
              </a:rPr>
              <a:t>https://clinicaltrials.gov/study/NCT05556512</a:t>
            </a:r>
            <a:endParaRPr sz="1100" dirty="0"/>
          </a:p>
          <a:p>
            <a:pPr marL="360000" lvl="0" indent="-24985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100"/>
              <a:buFont typeface="Arial"/>
              <a:buAutoNum type="arabicPeriod" startAt="10"/>
            </a:pPr>
            <a:r>
              <a:rPr lang="en-GB" sz="1100" dirty="0"/>
              <a:t>Wharton S, Blevins T, Connery L, et al. Daily Oral GLP-1 Receptor Agonist Orforglipron for Adults with Obesity. N Engl J Med 2023;389:877–88. </a:t>
            </a:r>
            <a:r>
              <a:rPr lang="en-GB" sz="1100" u="sng" dirty="0">
                <a:solidFill>
                  <a:schemeClr val="hlink"/>
                </a:solidFill>
                <a:hlinkClick r:id="rId4"/>
              </a:rPr>
              <a:t>N Engl J Med. 2023 Sep 7;389(10):877-888.</a:t>
            </a:r>
            <a:endParaRPr sz="1100" dirty="0"/>
          </a:p>
          <a:p>
            <a:pPr marL="360000" lvl="0" indent="-24985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100"/>
              <a:buFont typeface="Arial"/>
              <a:buAutoNum type="arabicPeriod" startAt="10"/>
            </a:pPr>
            <a:r>
              <a:rPr lang="en-GB" sz="1100" dirty="0"/>
              <a:t>Le Roux C, Steen O, Lucas KJ, et al. Glucagon and GLP-1 receptor dual agonist survodutide for obesity: a randomised, double-blind, placebo-controlled, dose-finding phase 2 trial. Lancet Diabetes Endocrinol 2024;12(3):162–73 .</a:t>
            </a:r>
            <a:r>
              <a:rPr lang="en-GB" sz="1100" u="sng" dirty="0">
                <a:solidFill>
                  <a:schemeClr val="hlink"/>
                </a:solidFill>
                <a:hlinkClick r:id="rId5"/>
              </a:rPr>
              <a:t>Lancet Diabetes Endocrinol.2024 Mar;12(3):162-173.</a:t>
            </a:r>
            <a:endParaRPr sz="1100" dirty="0"/>
          </a:p>
          <a:p>
            <a:pPr marL="360000" lvl="0" indent="-24985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100"/>
              <a:buFont typeface="Arial"/>
              <a:buAutoNum type="arabicPeriod" startAt="10"/>
            </a:pPr>
            <a:r>
              <a:rPr lang="en-GB" sz="1100" dirty="0"/>
              <a:t>Jastreboff AM, Kaplan LM, Frías JP, et al. Triple-Hormone-Receptor Agonist Retatrutide for Obesity - A Phase 2 Trial. N Engl J Med 2023;389:514–26. </a:t>
            </a:r>
            <a:r>
              <a:rPr lang="en-GB" sz="1100" u="sng" dirty="0">
                <a:solidFill>
                  <a:schemeClr val="hlink"/>
                </a:solidFill>
                <a:hlinkClick r:id="rId6"/>
              </a:rPr>
              <a:t>N Engl J Med.2023 Aug 10;389(6):514-526.</a:t>
            </a:r>
            <a:endParaRPr sz="1100" dirty="0"/>
          </a:p>
          <a:p>
            <a:pPr marL="360000" lvl="0" indent="-249850" algn="l" rtl="0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SzPts val="1100"/>
              <a:buFont typeface="Arial"/>
              <a:buAutoNum type="arabicPeriod" startAt="10"/>
            </a:pPr>
            <a:r>
              <a:rPr lang="en-GB" sz="1100" dirty="0"/>
              <a:t>Frías JP, et al. Efficacy and safety of co-administered once-weekly cagrilintide 2·4 mg with once-weekly semaglutide 2·4 mg in type 2 diabetes: a multicentre, randomised, double-blind, active-controlled, phase 2 trial. Lancet 2023;402(10403):720–30. </a:t>
            </a:r>
            <a:r>
              <a:rPr lang="en-GB" sz="1100" u="sng" dirty="0">
                <a:solidFill>
                  <a:schemeClr val="hlink"/>
                </a:solidFill>
                <a:hlinkClick r:id="rId7"/>
              </a:rPr>
              <a:t>Lancet.2023 Aug 26;402(10403):720-730</a:t>
            </a:r>
            <a:endParaRPr sz="11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1132</Words>
  <Application>Microsoft Office PowerPoint</Application>
  <PresentationFormat>Widescreen</PresentationFormat>
  <Paragraphs>52</Paragraphs>
  <Slides>9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Arial</vt:lpstr>
      <vt:lpstr>Play</vt:lpstr>
      <vt:lpstr>Calibri</vt:lpstr>
      <vt:lpstr>Roboto</vt:lpstr>
      <vt:lpstr>Office Theme</vt:lpstr>
      <vt:lpstr>Source: Drucker D. The Evolving Universe of GLP-1 Medicines - What Does the Future Portend? Presented at ObesityWeek® 2024.</vt:lpstr>
      <vt:lpstr>Key messages</vt:lpstr>
      <vt:lpstr>Background | What do we already know about this topic?</vt:lpstr>
      <vt:lpstr>New data | Semaglutide</vt:lpstr>
      <vt:lpstr>New data | Tirzepatide</vt:lpstr>
      <vt:lpstr>New data | Ongoing trials and pipeline therapeutics:</vt:lpstr>
      <vt:lpstr>Conclusions</vt:lpstr>
      <vt:lpstr>References</vt:lpstr>
      <vt:lpstr>References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Alice Lione</dc:creator>
  <cp:lastModifiedBy>Alice Lione</cp:lastModifiedBy>
  <cp:revision>2</cp:revision>
  <dcterms:created xsi:type="dcterms:W3CDTF">2024-11-05T11:17:53Z</dcterms:created>
  <dcterms:modified xsi:type="dcterms:W3CDTF">2025-01-14T09:29:00Z</dcterms:modified>
</cp:coreProperties>
</file>