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Play" panose="020B0604020202020204" charset="0"/>
      <p:regular r:id="rId4"/>
      <p:bold r:id="rId5"/>
    </p:embeddedFont>
    <p:embeddedFont>
      <p:font typeface="Roboto" panose="02000000000000000000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glDbSz8gUZBlWw3KnkTmO/30DE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5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5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367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7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1294646" y="2716040"/>
            <a:ext cx="10059154" cy="3460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2"/>
          </p:nvPr>
        </p:nvSpPr>
        <p:spPr>
          <a:xfrm>
            <a:off x="1294646" y="2082296"/>
            <a:ext cx="10059154" cy="47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600"/>
              <a:buChar char="•"/>
              <a:defRPr sz="16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400"/>
              <a:buChar char="•"/>
              <a:defRPr sz="14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8" descr="A close-up of a pers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  <a:defRPr sz="3200" b="1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976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bestofobesityweek.org/faculty-interview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GB" dirty="0"/>
              <a:t>SURMOUNT-1: Three-Year Outcomes</a:t>
            </a:r>
          </a:p>
        </p:txBody>
      </p:sp>
      <p:sp>
        <p:nvSpPr>
          <p:cNvPr id="101" name="Google Shape;101;p1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367889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lvl="0"/>
            <a:r>
              <a:rPr lang="en-GB" dirty="0">
                <a:sym typeface="Roboto"/>
              </a:rPr>
              <a:t>SURMOUNT is the first long-term study of a dual agonist for weight loss</a:t>
            </a:r>
          </a:p>
          <a:p>
            <a:pPr lvl="0"/>
            <a:r>
              <a:rPr lang="en-GB" dirty="0"/>
              <a:t>S</a:t>
            </a:r>
            <a:r>
              <a:rPr lang="en-GB" dirty="0">
                <a:sym typeface="Roboto"/>
              </a:rPr>
              <a:t>howed average total body weight loss of 20.9% on 15 mg </a:t>
            </a:r>
            <a:r>
              <a:rPr lang="en-GB" dirty="0"/>
              <a:t>tirzepatide, </a:t>
            </a:r>
            <a:r>
              <a:rPr lang="en-GB" dirty="0">
                <a:sym typeface="Roboto"/>
              </a:rPr>
              <a:t>sustained over 3 years</a:t>
            </a:r>
          </a:p>
          <a:p>
            <a:r>
              <a:rPr lang="en-GB" dirty="0"/>
              <a:t>Importantly, there were no new safety signals over almost 4 years</a:t>
            </a:r>
            <a:endParaRPr lang="en-GB" dirty="0">
              <a:sym typeface="Roboto"/>
            </a:endParaRPr>
          </a:p>
          <a:p>
            <a:pPr lvl="0"/>
            <a:r>
              <a:rPr lang="en-GB" dirty="0">
                <a:sym typeface="Roboto"/>
              </a:rPr>
              <a:t>There were significant decreases in progression of pre-diabetes; </a:t>
            </a:r>
            <a:r>
              <a:rPr lang="en-GB" dirty="0"/>
              <a:t>almost</a:t>
            </a:r>
            <a:r>
              <a:rPr lang="en-GB" dirty="0">
                <a:sym typeface="Roboto"/>
              </a:rPr>
              <a:t> 99% of tirzepatide patients remain free of T2D</a:t>
            </a:r>
          </a:p>
          <a:p>
            <a:pPr lvl="0"/>
            <a:r>
              <a:rPr lang="en-GB" dirty="0"/>
              <a:t>These data are reassuring for prescribers around long-term benefits and side effects of tirzepatide</a:t>
            </a:r>
          </a:p>
          <a:p>
            <a:pPr lvl="0"/>
            <a:r>
              <a:rPr lang="en-GB" dirty="0">
                <a:sym typeface="Roboto"/>
              </a:rPr>
              <a:t>GIP and GLP-1 on the same backbone seem to work better than a mono agonist</a:t>
            </a:r>
          </a:p>
          <a:p>
            <a:pPr lvl="0"/>
            <a:endParaRPr lang="en-GB" dirty="0">
              <a:sym typeface="Roboto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1294646" y="1416169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</a:pPr>
            <a:r>
              <a:rPr lang="en-GB" sz="3200" b="1" i="0" u="none" strike="noStrike" cap="none" dirty="0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rPr>
              <a:t>Key Takeaways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476374" y="5701252"/>
            <a:ext cx="1042129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i="0" u="none" strike="noStrike" cap="non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GIP, glucose-dependent insulinotropic polypeptide; GLP-1, glucagon-like peptide-1; T2D, type 2 diabetes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Source: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Wharton S. Interview: SURMOUNT-1: Three Year Outcomes.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  <a:hlinkClick r:id="rId3"/>
              </a:rPr>
              <a:t>The Best of Obesity Week. November, 2024. </a:t>
            </a:r>
            <a:endParaRPr sz="1200" b="0" i="0" u="none" strike="noStrike" cap="none" dirty="0">
              <a:solidFill>
                <a:schemeClr val="dk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136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Play</vt:lpstr>
      <vt:lpstr>Roboto</vt:lpstr>
      <vt:lpstr>Office Theme</vt:lpstr>
      <vt:lpstr>SURMOUNT-1: Three-Year Outcomes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Alice Lione</dc:creator>
  <cp:lastModifiedBy>Alice Lione</cp:lastModifiedBy>
  <cp:revision>3</cp:revision>
  <dcterms:created xsi:type="dcterms:W3CDTF">2024-11-05T11:17:53Z</dcterms:created>
  <dcterms:modified xsi:type="dcterms:W3CDTF">2024-12-03T14:37:09Z</dcterms:modified>
</cp:coreProperties>
</file>