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embeddedFontLst>
    <p:embeddedFont>
      <p:font typeface="Play" panose="020B0604020202020204" charset="0"/>
      <p:regular r:id="rId4"/>
      <p:bold r:id="rId5"/>
    </p:embeddedFont>
    <p:embeddedFont>
      <p:font typeface="Roboto" panose="02000000000000000000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glDbSz8gUZBlWw3KnkTmO/30DEP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90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5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5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367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7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1294646" y="2716040"/>
            <a:ext cx="10059154" cy="3460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2"/>
          </p:nvPr>
        </p:nvSpPr>
        <p:spPr>
          <a:xfrm>
            <a:off x="1294646" y="2082296"/>
            <a:ext cx="10059154" cy="47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 sz="1800"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600"/>
              <a:buChar char="•"/>
              <a:defRPr sz="1600"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400"/>
              <a:buChar char="•"/>
              <a:defRPr sz="1400"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8" descr="A close-up of a perso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  <a:defRPr sz="3200" b="1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976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bestofobesityweek.org/faculty-interview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</a:pPr>
            <a:r>
              <a:rPr lang="en-GB" sz="3000" dirty="0"/>
              <a:t>SURMOUNT-1: Managing Medication Side Effects</a:t>
            </a:r>
            <a:endParaRPr sz="3000" dirty="0"/>
          </a:p>
        </p:txBody>
      </p:sp>
      <p:sp>
        <p:nvSpPr>
          <p:cNvPr id="109" name="Google Shape;109;p2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105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spcBef>
                <a:spcPts val="0"/>
              </a:spcBef>
              <a:spcAft>
                <a:spcPts val="600"/>
              </a:spcAft>
              <a:buSzPts val="2000"/>
              <a:buChar char="‣"/>
            </a:pPr>
            <a:r>
              <a:rPr lang="en-GB" sz="2000" dirty="0"/>
              <a:t>GI side effects are common with GLP-1RA, as they target an endogenous hormone that is produced naturally after food intake to increase feelings of fullness </a:t>
            </a:r>
          </a:p>
          <a:p>
            <a:pPr marL="228600" lvl="0" indent="-228600" algn="l" rtl="0">
              <a:spcBef>
                <a:spcPts val="0"/>
              </a:spcBef>
              <a:spcAft>
                <a:spcPts val="600"/>
              </a:spcAft>
              <a:buSzPts val="2000"/>
              <a:buChar char="‣"/>
            </a:pPr>
            <a:r>
              <a:rPr lang="en-GB" sz="2000" dirty="0"/>
              <a:t>Injecting exogenous, additional GLP-1 heightens these feelings and prevents overeating – but it can also cause nausea and GI side effects</a:t>
            </a:r>
          </a:p>
          <a:p>
            <a:pPr marL="228600" lvl="0" indent="-228600" algn="l" rtl="0">
              <a:spcBef>
                <a:spcPts val="0"/>
              </a:spcBef>
              <a:spcAft>
                <a:spcPts val="600"/>
              </a:spcAft>
              <a:buSzPts val="2000"/>
              <a:buChar char="‣"/>
            </a:pPr>
            <a:r>
              <a:rPr lang="en-GB" sz="2000" dirty="0"/>
              <a:t>But these side effects are mitigated over time on these agents; if patients understand and expect this, then GI events can be managed</a:t>
            </a:r>
          </a:p>
          <a:p>
            <a:pPr marL="228600" lvl="0" indent="-228600" algn="l" rtl="0">
              <a:spcBef>
                <a:spcPts val="0"/>
              </a:spcBef>
              <a:spcAft>
                <a:spcPts val="600"/>
              </a:spcAft>
              <a:buSzPts val="2000"/>
              <a:buChar char="‣"/>
            </a:pPr>
            <a:r>
              <a:rPr lang="en-GB" sz="2000" dirty="0"/>
              <a:t>But if intervention is needed, the first option is to pause treatment or lower the dose</a:t>
            </a:r>
          </a:p>
          <a:p>
            <a:pPr marL="228600" lvl="0" indent="-228600" algn="l" rtl="0">
              <a:spcBef>
                <a:spcPts val="0"/>
              </a:spcBef>
              <a:spcAft>
                <a:spcPts val="600"/>
              </a:spcAft>
              <a:buSzPts val="2000"/>
              <a:buChar char="‣"/>
            </a:pPr>
            <a:r>
              <a:rPr lang="en-GB" sz="2000" dirty="0"/>
              <a:t>Medications can be taken in initial stages to help with </a:t>
            </a:r>
            <a:r>
              <a:rPr lang="en-GB" sz="2000" dirty="0" err="1"/>
              <a:t>with</a:t>
            </a:r>
            <a:r>
              <a:rPr lang="en-GB" sz="2000" dirty="0"/>
              <a:t> burping or heartburn</a:t>
            </a:r>
          </a:p>
          <a:p>
            <a:pPr marL="0" lvl="0" indent="0" algn="l" rtl="0">
              <a:spcBef>
                <a:spcPts val="0"/>
              </a:spcBef>
              <a:spcAft>
                <a:spcPts val="600"/>
              </a:spcAft>
              <a:buSzPts val="2000"/>
              <a:buNone/>
            </a:pPr>
            <a:endParaRPr lang="en-GB" sz="2000" dirty="0"/>
          </a:p>
        </p:txBody>
      </p:sp>
      <p:sp>
        <p:nvSpPr>
          <p:cNvPr id="110" name="Google Shape;110;p2"/>
          <p:cNvSpPr txBox="1"/>
          <p:nvPr/>
        </p:nvSpPr>
        <p:spPr>
          <a:xfrm>
            <a:off x="1294646" y="1416169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</a:pPr>
            <a:r>
              <a:rPr lang="en-GB" sz="3200" b="1" i="0" u="none" strike="noStrike" cap="none" dirty="0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rPr>
              <a:t>Key Takeaways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"/>
          <p:cNvSpPr txBox="1"/>
          <p:nvPr/>
        </p:nvSpPr>
        <p:spPr>
          <a:xfrm>
            <a:off x="1476374" y="5712269"/>
            <a:ext cx="10421293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i="0" u="none" strike="noStrike" cap="none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GI, gastrointestinal; GLP-1RA, glucagon-like peptide-1 receptor agonist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1" i="0" u="none" strike="noStrike" cap="none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Source: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rial"/>
              </a:rPr>
              <a:t>Wharton S. Interview: SURMOUNT-1: Managing Medication Side Effects.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rial"/>
                <a:hlinkClick r:id="rId3"/>
              </a:rPr>
              <a:t>The Best of Obesity Week. November, 2024. </a:t>
            </a:r>
            <a:endParaRPr sz="1200" b="0" i="0" u="none" strike="noStrike" cap="none" dirty="0">
              <a:solidFill>
                <a:schemeClr val="dk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146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Play</vt:lpstr>
      <vt:lpstr>Roboto</vt:lpstr>
      <vt:lpstr>Office Theme</vt:lpstr>
      <vt:lpstr>SURMOUNT-1: Managing Medication Side Effects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Alice Lione</dc:creator>
  <cp:lastModifiedBy>Alice Lione</cp:lastModifiedBy>
  <cp:revision>4</cp:revision>
  <dcterms:created xsi:type="dcterms:W3CDTF">2024-11-05T11:17:53Z</dcterms:created>
  <dcterms:modified xsi:type="dcterms:W3CDTF">2024-12-03T14:39:54Z</dcterms:modified>
</cp:coreProperties>
</file>