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lDbSz8gUZBlWw3KnkTmO/30DE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8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sz="3000" dirty="0"/>
              <a:t>SURMOUNT-1: Managing Medication Side Effects</a:t>
            </a:r>
            <a:endParaRPr sz="3000" dirty="0"/>
          </a:p>
        </p:txBody>
      </p:sp>
      <p:sp>
        <p:nvSpPr>
          <p:cNvPr id="109" name="Google Shape;109;p2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10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600"/>
              </a:spcAft>
              <a:buSzPts val="2000"/>
              <a:buChar char="‣"/>
            </a:pPr>
            <a:r>
              <a:rPr lang="en-GB" sz="2000" dirty="0"/>
              <a:t>GI side effects are common with GLP-1RA, as they target an endogenous hormone that is produced naturally after food intake to increase feelings of fullness </a:t>
            </a:r>
          </a:p>
          <a:p>
            <a:pPr marL="228600" lvl="0" indent="-228600" algn="l" rtl="0">
              <a:spcBef>
                <a:spcPts val="0"/>
              </a:spcBef>
              <a:spcAft>
                <a:spcPts val="600"/>
              </a:spcAft>
              <a:buSzPts val="2000"/>
              <a:buChar char="‣"/>
            </a:pPr>
            <a:r>
              <a:rPr lang="en-GB" sz="2000" dirty="0"/>
              <a:t>Injecting exogenous, additional GLP-1 heightens these feelings and prevents overeating – but it can also cause nausea and GI side effects</a:t>
            </a:r>
          </a:p>
          <a:p>
            <a:pPr marL="228600" lvl="0" indent="-228600" algn="l" rtl="0">
              <a:spcBef>
                <a:spcPts val="0"/>
              </a:spcBef>
              <a:spcAft>
                <a:spcPts val="600"/>
              </a:spcAft>
              <a:buSzPts val="2000"/>
              <a:buChar char="‣"/>
            </a:pPr>
            <a:r>
              <a:rPr lang="en-GB" sz="2000" dirty="0"/>
              <a:t>But these side effects are mitigated over time on these agents; if patients understand and expect this, then GI events can be managed</a:t>
            </a:r>
          </a:p>
          <a:p>
            <a:pPr marL="228600" lvl="0" indent="-228600" algn="l" rtl="0">
              <a:spcBef>
                <a:spcPts val="0"/>
              </a:spcBef>
              <a:spcAft>
                <a:spcPts val="600"/>
              </a:spcAft>
              <a:buSzPts val="2000"/>
              <a:buChar char="‣"/>
            </a:pPr>
            <a:r>
              <a:rPr lang="en-GB" sz="2000" dirty="0"/>
              <a:t>But if intervention is needed, the first option is to pause treatment or lower the dose</a:t>
            </a:r>
          </a:p>
          <a:p>
            <a:pPr marL="228600" lvl="0" indent="-228600" algn="l" rtl="0">
              <a:spcBef>
                <a:spcPts val="0"/>
              </a:spcBef>
              <a:spcAft>
                <a:spcPts val="600"/>
              </a:spcAft>
              <a:buSzPts val="2000"/>
              <a:buChar char="‣"/>
            </a:pPr>
            <a:r>
              <a:rPr lang="en-GB" sz="2000" dirty="0"/>
              <a:t>Medications can be taken in initial stages to help with </a:t>
            </a:r>
            <a:r>
              <a:rPr lang="en-GB" sz="2000" dirty="0" err="1"/>
              <a:t>with</a:t>
            </a:r>
            <a:r>
              <a:rPr lang="en-GB" sz="2000" dirty="0"/>
              <a:t> burping or heartburn</a:t>
            </a:r>
          </a:p>
          <a:p>
            <a:pPr marL="0" lvl="0" indent="0" algn="l" rtl="0">
              <a:spcBef>
                <a:spcPts val="0"/>
              </a:spcBef>
              <a:spcAft>
                <a:spcPts val="600"/>
              </a:spcAft>
              <a:buSzPts val="2000"/>
              <a:buNone/>
            </a:pPr>
            <a:endParaRPr lang="en-GB" sz="2000" dirty="0"/>
          </a:p>
        </p:txBody>
      </p:sp>
      <p:sp>
        <p:nvSpPr>
          <p:cNvPr id="110" name="Google Shape;110;p2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476374" y="5712269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GI, gastrointestinal; GLP-1RA, glucagon-like peptide-1 receptor agonist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Wharton S. Interview: SURMOUNT-1: Managing Medication Side Effects.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SURMOUNT-1: Managing Medication Side Effects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4</cp:revision>
  <dcterms:created xsi:type="dcterms:W3CDTF">2024-11-05T11:17:53Z</dcterms:created>
  <dcterms:modified xsi:type="dcterms:W3CDTF">2024-12-03T14:39:54Z</dcterms:modified>
</cp:coreProperties>
</file>