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ImJzFkYYy9DmcmOeHJofa/jGD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7" d="100"/>
          <a:sy n="87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</a:pPr>
            <a:r>
              <a:rPr lang="en-GB" dirty="0"/>
              <a:t>What is “Optimal Weight Loss”?</a:t>
            </a:r>
            <a:endParaRPr dirty="0"/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241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rtl="0">
              <a:spcAft>
                <a:spcPts val="800"/>
              </a:spcAft>
            </a:pP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 is difficult to hav</a:t>
            </a:r>
            <a:r>
              <a:rPr lang="en-US" sz="2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a specific measure for how much weight an individual should aim to lose as this has not traditionally been a factor we can manage adequately</a:t>
            </a:r>
          </a:p>
          <a:p>
            <a:pPr rtl="0">
              <a:spcAft>
                <a:spcPts val="800"/>
              </a:spcAft>
            </a:pPr>
            <a:r>
              <a:rPr lang="en-US" sz="26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New weight-los</a:t>
            </a:r>
            <a:r>
              <a:rPr lang="en-US" sz="2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 options are effective, and so there is a need to set new goals and targets</a:t>
            </a:r>
          </a:p>
          <a:p>
            <a:pPr rtl="0">
              <a:spcAft>
                <a:spcPts val="800"/>
              </a:spcAft>
            </a:pPr>
            <a:r>
              <a:rPr lang="en-US" sz="26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Evidence now shows that losing ≥15% of starting body weight affects most of the complications associated with obesity</a:t>
            </a:r>
          </a:p>
          <a:p>
            <a:pPr rtl="0">
              <a:spcAft>
                <a:spcPts val="800"/>
              </a:spcAft>
            </a:pPr>
            <a:r>
              <a:rPr lang="en-US" sz="26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good target would be a BMI of ≤27, or waist-to-height ratio of ≤0.53</a:t>
            </a:r>
          </a:p>
          <a:p>
            <a:pPr rtl="0">
              <a:spcAft>
                <a:spcPts val="800"/>
              </a:spcAft>
            </a:pPr>
            <a:r>
              <a:rPr lang="en-US" sz="26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 this level, people have a normal risk of developing complications</a:t>
            </a:r>
          </a:p>
          <a:p>
            <a:pPr rtl="0">
              <a:spcAft>
                <a:spcPts val="800"/>
              </a:spcAft>
            </a:pPr>
            <a:r>
              <a:rPr lang="en-US" sz="2600" b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But too much weight loss can also be detrimental, so aim for BMI </a:t>
            </a:r>
            <a:r>
              <a:rPr lang="en-US" sz="2600" b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22–27 </a:t>
            </a:r>
            <a:endParaRPr lang="en-US" sz="2600" b="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 dirty="0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dirty="0"/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712228"/>
            <a:ext cx="1042129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BMI, body mass index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Aronne L. Interview: What is “Optimal Weight Loss”?.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  <a:hlinkClick r:id="rId3"/>
              </a:rPr>
              <a:t>The Best of Obesity Week. November, 2024. </a:t>
            </a:r>
            <a:endParaRPr sz="1200" dirty="0">
              <a:solidFill>
                <a:schemeClr val="dk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150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Play</vt:lpstr>
      <vt:lpstr>Roboto</vt:lpstr>
      <vt:lpstr>Office Theme</vt:lpstr>
      <vt:lpstr>What is “Optimal Weight Loss”?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Brain-Gut Microbiome and Obesity</dc:title>
  <dc:creator>Alice Lione</dc:creator>
  <cp:lastModifiedBy>Alice Lione</cp:lastModifiedBy>
  <cp:revision>12</cp:revision>
  <dcterms:created xsi:type="dcterms:W3CDTF">2024-11-05T11:17:53Z</dcterms:created>
  <dcterms:modified xsi:type="dcterms:W3CDTF">2024-12-03T14:44:01Z</dcterms:modified>
</cp:coreProperties>
</file>