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embeddedFontLst>
    <p:embeddedFont>
      <p:font typeface="Play" panose="020B0604020202020204" charset="0"/>
      <p:regular r:id="rId4"/>
      <p:bold r:id="rId5"/>
    </p:embeddedFont>
    <p:embeddedFont>
      <p:font typeface="Roboto" panose="02000000000000000000" pitchFamily="2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gImJzFkYYy9DmcmOeHJofa/jGDY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90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5" Type="http://schemas.openxmlformats.org/officeDocument/2006/relationships/font" Target="fonts/font2.fntdata"/><Relationship Id="rId15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3" descr="A screen shot of a scree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body" idx="1"/>
          </p:nvPr>
        </p:nvSpPr>
        <p:spPr>
          <a:xfrm>
            <a:off x="1294646" y="2199992"/>
            <a:ext cx="10059154" cy="33678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>
  <p:cSld name="2_Title and Conte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5" descr="A screen shot of a scree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1294646" y="2716040"/>
            <a:ext cx="10059154" cy="34609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2"/>
          </p:nvPr>
        </p:nvSpPr>
        <p:spPr>
          <a:xfrm>
            <a:off x="1294646" y="2082296"/>
            <a:ext cx="10059154" cy="479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 sz="1800"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30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600"/>
              <a:buChar char="•"/>
              <a:defRPr sz="1600"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400"/>
              <a:buChar char="•"/>
              <a:defRPr sz="1400"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200"/>
              <a:buChar char="•"/>
              <a:defRPr sz="1200"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200"/>
              <a:buChar char="•"/>
              <a:defRPr sz="1200"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6" descr="A close-up of a perso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8206E"/>
              </a:buClr>
              <a:buSzPts val="3200"/>
              <a:buFont typeface="Roboto"/>
              <a:buNone/>
              <a:defRPr sz="3200" b="1">
                <a:solidFill>
                  <a:srgbClr val="78206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1294646" y="2199992"/>
            <a:ext cx="10059154" cy="39769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bestofobesityweek.org/faculty-interview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GB" dirty="0"/>
              <a:t>Weight and Obesity: Perception to Perspective</a:t>
            </a:r>
          </a:p>
        </p:txBody>
      </p:sp>
      <p:sp>
        <p:nvSpPr>
          <p:cNvPr id="101" name="Google Shape;101;p1"/>
          <p:cNvSpPr txBox="1">
            <a:spLocks noGrp="1"/>
          </p:cNvSpPr>
          <p:nvPr>
            <p:ph type="body" idx="1"/>
          </p:nvPr>
        </p:nvSpPr>
        <p:spPr>
          <a:xfrm>
            <a:off x="1294646" y="2199992"/>
            <a:ext cx="10059154" cy="3685884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GB" dirty="0"/>
              <a:t>When discussing weight with patients, outdated perceptions such as equating weight solely with lifestyle choices can lead to unintentional biases </a:t>
            </a:r>
          </a:p>
          <a:p>
            <a:pPr>
              <a:lnSpc>
                <a:spcPct val="120000"/>
              </a:lnSpc>
            </a:pPr>
            <a:r>
              <a:rPr lang="en-GB" dirty="0"/>
              <a:t>The idea that willpower alone is enough to treat obesity damages trust and leaves patients feeling discouraged and ashamed – and more likely to withdraw from care</a:t>
            </a:r>
          </a:p>
          <a:p>
            <a:pPr>
              <a:lnSpc>
                <a:spcPct val="120000"/>
              </a:lnSpc>
            </a:pPr>
            <a:r>
              <a:rPr lang="en-GB" dirty="0"/>
              <a:t>Shifting to a trauma-informed perspective means recognizing that many patients with obesity have experienced years of weight stigma, which leaves lasting psychological scars</a:t>
            </a:r>
          </a:p>
          <a:p>
            <a:pPr lvl="1">
              <a:lnSpc>
                <a:spcPct val="120000"/>
              </a:lnSpc>
            </a:pPr>
            <a:r>
              <a:rPr lang="en-GB" dirty="0"/>
              <a:t>Create a safe environment where patients feel genuinely listened to and respected</a:t>
            </a:r>
          </a:p>
          <a:p>
            <a:pPr lvl="1">
              <a:lnSpc>
                <a:spcPct val="120000"/>
              </a:lnSpc>
            </a:pPr>
            <a:r>
              <a:rPr lang="en-GB" dirty="0"/>
              <a:t>Be intentional with language: avoid terms and tone that could reinforce feelings of shame or judgment</a:t>
            </a:r>
          </a:p>
          <a:p>
            <a:pPr lvl="1">
              <a:lnSpc>
                <a:spcPct val="120000"/>
              </a:lnSpc>
            </a:pPr>
            <a:r>
              <a:rPr lang="en-GB" dirty="0"/>
              <a:t>Shift focus away from measured weight as the primary indicator of success; instead recognize that psychological health and overall wellbeing are critical outcomes</a:t>
            </a:r>
          </a:p>
          <a:p>
            <a:pPr>
              <a:lnSpc>
                <a:spcPct val="120000"/>
              </a:lnSpc>
            </a:pPr>
            <a:r>
              <a:rPr lang="en-GB" dirty="0"/>
              <a:t>Each patient’s journey is unique: try to support with compassion and patience</a:t>
            </a:r>
          </a:p>
        </p:txBody>
      </p:sp>
      <p:sp>
        <p:nvSpPr>
          <p:cNvPr id="102" name="Google Shape;102;p1"/>
          <p:cNvSpPr txBox="1"/>
          <p:nvPr/>
        </p:nvSpPr>
        <p:spPr>
          <a:xfrm>
            <a:off x="1294646" y="1416169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8206E"/>
              </a:buClr>
              <a:buSzPts val="3200"/>
              <a:buFont typeface="Roboto"/>
              <a:buNone/>
            </a:pPr>
            <a:r>
              <a:rPr lang="en-GB" sz="3200" b="1" i="0" u="none" strike="noStrike" cap="none" dirty="0">
                <a:solidFill>
                  <a:srgbClr val="78206E"/>
                </a:solidFill>
                <a:latin typeface="Roboto"/>
                <a:ea typeface="Roboto"/>
                <a:cs typeface="Roboto"/>
                <a:sym typeface="Roboto"/>
              </a:rPr>
              <a:t>Key Takeaways</a:t>
            </a:r>
            <a:endParaRPr dirty="0"/>
          </a:p>
        </p:txBody>
      </p:sp>
      <p:sp>
        <p:nvSpPr>
          <p:cNvPr id="103" name="Google Shape;103;p1"/>
          <p:cNvSpPr txBox="1"/>
          <p:nvPr/>
        </p:nvSpPr>
        <p:spPr>
          <a:xfrm>
            <a:off x="1476374" y="5885876"/>
            <a:ext cx="10421293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i="0" u="none" strike="noStrike" cap="none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"/>
              </a:rPr>
              <a:t>Source: </a:t>
            </a:r>
            <a:r>
              <a:rPr lang="en-GB" sz="1200" b="0" i="0" u="none" strike="noStrike" cap="none" dirty="0" err="1">
                <a:solidFill>
                  <a:schemeClr val="dk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Arial"/>
              </a:rPr>
              <a:t>Pashby</a:t>
            </a:r>
            <a:r>
              <a:rPr lang="en-GB" sz="1200" b="0" i="0" u="none" strike="noStrike" cap="none" dirty="0">
                <a:solidFill>
                  <a:schemeClr val="dk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Arial"/>
              </a:rPr>
              <a:t> R. Interview: Weight and Obesity: Perception to Perspective. </a:t>
            </a:r>
            <a:r>
              <a:rPr lang="en-GB" sz="1200" b="0" i="0" u="none" strike="noStrike" cap="none" dirty="0">
                <a:solidFill>
                  <a:schemeClr val="dk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Arial"/>
                <a:hlinkClick r:id="rId3"/>
              </a:rPr>
              <a:t>The Best of Obesity Week. November, 2024. </a:t>
            </a:r>
            <a:endParaRPr sz="1200" dirty="0">
              <a:solidFill>
                <a:schemeClr val="dk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172</Words>
  <Application>Microsoft Office PowerPoint</Application>
  <PresentationFormat>Widescreen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Play</vt:lpstr>
      <vt:lpstr>Roboto</vt:lpstr>
      <vt:lpstr>Office Theme</vt:lpstr>
      <vt:lpstr>Weight and Obesity: Perception to Perspective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Alice Lione</dc:creator>
  <cp:lastModifiedBy>Alice Lione</cp:lastModifiedBy>
  <cp:revision>7</cp:revision>
  <dcterms:created xsi:type="dcterms:W3CDTF">2024-11-05T11:17:53Z</dcterms:created>
  <dcterms:modified xsi:type="dcterms:W3CDTF">2024-12-03T14:48:55Z</dcterms:modified>
</cp:coreProperties>
</file>