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embeddedFontLst>
    <p:embeddedFont>
      <p:font typeface="Play" panose="020B0604020202020204" charset="0"/>
      <p:regular r:id="rId4"/>
      <p:bold r:id="rId5"/>
    </p:embeddedFont>
    <p:embeddedFont>
      <p:font typeface="Roboto" panose="02000000000000000000" pitchFamily="2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2" roundtripDataSignature="AMtx7mgImJzFkYYy9DmcmOeHJofa/jGDY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58" d="100"/>
          <a:sy n="58" d="100"/>
        </p:scale>
        <p:origin x="78" y="13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5" Type="http://schemas.openxmlformats.org/officeDocument/2006/relationships/font" Target="fonts/font2.fntdata"/><Relationship Id="rId15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3" descr="A screen shot of a scree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2" y="428"/>
            <a:ext cx="12190476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body" idx="1"/>
          </p:nvPr>
        </p:nvSpPr>
        <p:spPr>
          <a:xfrm>
            <a:off x="1294646" y="2199992"/>
            <a:ext cx="10059154" cy="33678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4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0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>
  <p:cSld name="2_Title and Conten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oogle Shape;25;p5" descr="A screen shot of a scree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2" y="428"/>
            <a:ext cx="12190476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1294646" y="2716040"/>
            <a:ext cx="10059154" cy="34609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4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0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2"/>
          </p:nvPr>
        </p:nvSpPr>
        <p:spPr>
          <a:xfrm>
            <a:off x="1294646" y="2082296"/>
            <a:ext cx="10059154" cy="479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1800"/>
              <a:buChar char="•"/>
              <a:defRPr sz="1800"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30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600"/>
              <a:buChar char="•"/>
              <a:defRPr sz="1600"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400"/>
              <a:buChar char="•"/>
              <a:defRPr sz="1400"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200"/>
              <a:buChar char="•"/>
              <a:defRPr sz="1200"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200"/>
              <a:buChar char="•"/>
              <a:defRPr sz="1200"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6" descr="A close-up of a perso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2" y="428"/>
            <a:ext cx="12190476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8206E"/>
              </a:buClr>
              <a:buSzPts val="3200"/>
              <a:buFont typeface="Roboto"/>
              <a:buNone/>
              <a:defRPr sz="3200" b="1">
                <a:solidFill>
                  <a:srgbClr val="78206E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1294646" y="2199992"/>
            <a:ext cx="10059154" cy="39769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8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4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0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sz="440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bestofobesityweek.org/faculty-interview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GB" dirty="0"/>
              <a:t>What are Predictors of Obesity?</a:t>
            </a:r>
          </a:p>
        </p:txBody>
      </p:sp>
      <p:sp>
        <p:nvSpPr>
          <p:cNvPr id="101" name="Google Shape;101;p1"/>
          <p:cNvSpPr txBox="1">
            <a:spLocks noGrp="1"/>
          </p:cNvSpPr>
          <p:nvPr>
            <p:ph type="body" idx="1"/>
          </p:nvPr>
        </p:nvSpPr>
        <p:spPr>
          <a:xfrm>
            <a:off x="1294646" y="2199992"/>
            <a:ext cx="10059154" cy="3396577"/>
          </a:xfr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GB" sz="1700" dirty="0"/>
              <a:t>BMI is the standard-of-care and is used in many obesity guidelines as it is easy to use and understand</a:t>
            </a:r>
          </a:p>
          <a:p>
            <a:r>
              <a:rPr lang="en-GB" sz="1700" dirty="0"/>
              <a:t>But there are other tools that can be used in clinical practice to measure obesity</a:t>
            </a:r>
          </a:p>
          <a:p>
            <a:r>
              <a:rPr lang="en-GB" sz="1700" dirty="0"/>
              <a:t>Fat location is important; one way to quantify this is the waist-to-height ratio</a:t>
            </a:r>
          </a:p>
          <a:p>
            <a:r>
              <a:rPr lang="en-GB" sz="1700" dirty="0"/>
              <a:t>Waist-to-height is more effective than BMI at predicting the risk of certain diseases, especially CVD</a:t>
            </a:r>
          </a:p>
          <a:p>
            <a:pPr lvl="1"/>
            <a:r>
              <a:rPr lang="en-GB" sz="1700" dirty="0"/>
              <a:t>A ratio of 0.40–0.49 is normal, 0.50–0.59 is increased risk, and the highest risk is ≥0.60</a:t>
            </a:r>
          </a:p>
          <a:p>
            <a:r>
              <a:rPr lang="en-GB" sz="1700" dirty="0"/>
              <a:t>Even at normal BMI, people with a larger waist-to-height are at greater risk of CVD and complications</a:t>
            </a:r>
          </a:p>
          <a:p>
            <a:r>
              <a:rPr lang="en-GB" sz="1700" dirty="0"/>
              <a:t>Knowing this may help to identify at-risk individuals in clinical practice</a:t>
            </a:r>
          </a:p>
        </p:txBody>
      </p:sp>
      <p:sp>
        <p:nvSpPr>
          <p:cNvPr id="102" name="Google Shape;102;p1"/>
          <p:cNvSpPr txBox="1"/>
          <p:nvPr/>
        </p:nvSpPr>
        <p:spPr>
          <a:xfrm>
            <a:off x="1294646" y="1416169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8206E"/>
              </a:buClr>
              <a:buSzPts val="3200"/>
              <a:buFont typeface="Roboto"/>
              <a:buNone/>
            </a:pPr>
            <a:r>
              <a:rPr lang="en-GB" sz="3200" b="1" i="0" u="none" strike="noStrike" cap="none" dirty="0">
                <a:solidFill>
                  <a:srgbClr val="78206E"/>
                </a:solidFill>
                <a:latin typeface="Roboto"/>
                <a:ea typeface="Roboto"/>
                <a:cs typeface="Roboto"/>
                <a:sym typeface="Roboto"/>
              </a:rPr>
              <a:t>Key Takeaways</a:t>
            </a:r>
            <a:endParaRPr dirty="0"/>
          </a:p>
        </p:txBody>
      </p:sp>
      <p:sp>
        <p:nvSpPr>
          <p:cNvPr id="103" name="Google Shape;103;p1"/>
          <p:cNvSpPr txBox="1"/>
          <p:nvPr/>
        </p:nvSpPr>
        <p:spPr>
          <a:xfrm>
            <a:off x="1476374" y="5712228"/>
            <a:ext cx="10421293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i="0" u="none" strike="noStrike" cap="none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Roboto"/>
              </a:rPr>
              <a:t>BMI, body mass index; CVD, cardiovascular disease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i="0" u="none" strike="noStrike" cap="none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Roboto"/>
              </a:rPr>
              <a:t>Source: </a:t>
            </a:r>
            <a:r>
              <a:rPr lang="en-GB" sz="1200" b="0" i="0" u="none" strike="noStrike" cap="none" dirty="0">
                <a:solidFill>
                  <a:schemeClr val="dk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Arial"/>
              </a:rPr>
              <a:t>Aronne L. Interview: What are Predictors of Obesity? </a:t>
            </a:r>
            <a:r>
              <a:rPr lang="en-GB" sz="1200" b="0" i="0" u="none" strike="noStrike" cap="none" dirty="0">
                <a:solidFill>
                  <a:schemeClr val="dk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Arial"/>
                <a:hlinkClick r:id="rId3"/>
              </a:rPr>
              <a:t>The Best of Obesity Week. November, 2024. </a:t>
            </a:r>
            <a:endParaRPr sz="1200" dirty="0">
              <a:solidFill>
                <a:schemeClr val="dk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153</Words>
  <Application>Microsoft Office PowerPoint</Application>
  <PresentationFormat>Widescreen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Play</vt:lpstr>
      <vt:lpstr>Roboto</vt:lpstr>
      <vt:lpstr>Office Theme</vt:lpstr>
      <vt:lpstr>What are Predictors of Obesity?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Brain-Gut Microbiome and Obesity</dc:title>
  <dc:creator>Alice Lione</dc:creator>
  <cp:lastModifiedBy>Alice Lione</cp:lastModifiedBy>
  <cp:revision>13</cp:revision>
  <dcterms:created xsi:type="dcterms:W3CDTF">2024-11-05T11:17:53Z</dcterms:created>
  <dcterms:modified xsi:type="dcterms:W3CDTF">2024-12-05T09:29:39Z</dcterms:modified>
</cp:coreProperties>
</file>