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Play" panose="020B0604020202020204" charset="0"/>
      <p:regular r:id="rId4"/>
      <p:bold r:id="rId5"/>
    </p:embeddedFont>
    <p:embeddedFont>
      <p:font typeface="Roboto" panose="02000000000000000000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hy8AdN0ifNUQ6tmQL1zoisOZbP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9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8" name="Google Shape;9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3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367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5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1294646" y="2716040"/>
            <a:ext cx="10059154" cy="3460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2"/>
          </p:nvPr>
        </p:nvSpPr>
        <p:spPr>
          <a:xfrm>
            <a:off x="1294646" y="2082296"/>
            <a:ext cx="10059154" cy="47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 sz="18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600"/>
              <a:buChar char="•"/>
              <a:defRPr sz="16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400"/>
              <a:buChar char="•"/>
              <a:defRPr sz="1400"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6" descr="A close-up of a perso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  <a:defRPr sz="3200" b="1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976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bestofobesityweek.org/faculty-interview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GB"/>
              <a:t>Once-Weekly Semaglutide for Knee OA </a:t>
            </a:r>
            <a:br>
              <a:rPr lang="en-GB"/>
            </a:br>
            <a:r>
              <a:rPr lang="en-GB"/>
              <a:t>in People With Obesity</a:t>
            </a:r>
            <a:endParaRPr/>
          </a:p>
        </p:txBody>
      </p:sp>
      <p:sp>
        <p:nvSpPr>
          <p:cNvPr id="101" name="Google Shape;101;p1"/>
          <p:cNvSpPr txBox="1">
            <a:spLocks noGrp="1"/>
          </p:cNvSpPr>
          <p:nvPr>
            <p:ph type="body" idx="1"/>
          </p:nvPr>
        </p:nvSpPr>
        <p:spPr>
          <a:xfrm>
            <a:off x="1294650" y="2352399"/>
            <a:ext cx="10059300" cy="29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600"/>
              <a:buFont typeface="Roboto"/>
              <a:buChar char="‣"/>
            </a:pPr>
            <a:r>
              <a:rPr lang="en-GB" sz="1760" dirty="0"/>
              <a:t>The STEP-9 trial looked at participants with obesity and knee OA with moderate-to-severe pain</a:t>
            </a:r>
            <a:r>
              <a:rPr lang="en-GB" sz="1760" baseline="30000" dirty="0"/>
              <a:t>1</a:t>
            </a:r>
            <a:endParaRPr sz="1760" dirty="0"/>
          </a:p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600"/>
              <a:buFont typeface="Roboto"/>
              <a:buChar char="‣"/>
            </a:pPr>
            <a:r>
              <a:rPr lang="en-GB" sz="1760" dirty="0"/>
              <a:t>Over 68 weeks, there was a greater than 13% decrease in weight with </a:t>
            </a:r>
            <a:r>
              <a:rPr lang="en-GB" sz="1760" dirty="0" err="1"/>
              <a:t>semaglutide</a:t>
            </a:r>
            <a:endParaRPr sz="1760" dirty="0"/>
          </a:p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600"/>
              <a:buFont typeface="Roboto"/>
              <a:buChar char="‣"/>
            </a:pPr>
            <a:r>
              <a:rPr lang="en-GB" sz="1760" dirty="0"/>
              <a:t>Compared to placebo, there was a significantly greater reduction in pain related to knee OA </a:t>
            </a:r>
            <a:endParaRPr sz="1760" dirty="0"/>
          </a:p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600"/>
              <a:buFont typeface="Roboto"/>
              <a:buChar char="‣"/>
            </a:pPr>
            <a:r>
              <a:rPr lang="en-GB" sz="1760" dirty="0"/>
              <a:t>There are mechanical aspects to OA, so reduced weight is beneficial</a:t>
            </a:r>
            <a:endParaRPr sz="1760" dirty="0"/>
          </a:p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600"/>
              <a:buFont typeface="Roboto"/>
              <a:buChar char="‣"/>
            </a:pPr>
            <a:r>
              <a:rPr lang="en-GB" sz="1760" dirty="0"/>
              <a:t>But there are also potential anti-inflammatory aspects</a:t>
            </a:r>
            <a:endParaRPr sz="1760" dirty="0"/>
          </a:p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600"/>
              <a:buFont typeface="Roboto"/>
              <a:buChar char="‣"/>
            </a:pPr>
            <a:r>
              <a:rPr lang="en-GB" sz="1760" dirty="0"/>
              <a:t>Extending the study to people with OA but without obesity would help to answer this question</a:t>
            </a:r>
            <a:endParaRPr sz="1760" dirty="0"/>
          </a:p>
          <a:p>
            <a:pPr marL="457200" lvl="0" indent="-22860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None/>
            </a:pPr>
            <a:endParaRPr sz="1760" dirty="0"/>
          </a:p>
        </p:txBody>
      </p:sp>
      <p:sp>
        <p:nvSpPr>
          <p:cNvPr id="102" name="Google Shape;102;p1"/>
          <p:cNvSpPr txBox="1"/>
          <p:nvPr/>
        </p:nvSpPr>
        <p:spPr>
          <a:xfrm>
            <a:off x="1294646" y="1416169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</a:pPr>
            <a:r>
              <a:rPr lang="en-GB" sz="3200" b="1" i="0" u="none" strike="noStrike" cap="none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rPr>
              <a:t>Key Takeaways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1476374" y="5450443"/>
            <a:ext cx="10421293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OA, osteoarthritis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1. </a:t>
            </a:r>
            <a:r>
              <a:rPr lang="en-GB" sz="1200" b="0" i="0" u="none" strike="noStrike" cap="none" dirty="0" err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Bliddal</a:t>
            </a:r>
            <a:r>
              <a:rPr lang="en-GB" sz="1200" b="0" i="0" u="none" strike="noStrike" cap="none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H, et al. N Engl J Med 2024;391:1573-83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1" i="0" u="none" strike="noStrike" cap="none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Source: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Wharton S. Interview: Once-Weekly </a:t>
            </a:r>
            <a:r>
              <a:rPr lang="en-GB" sz="1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Semaglutide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for Knee Osteoarthritis in People With Obesity.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The Best of Obesity Week. November, 2024. </a:t>
            </a:r>
            <a:endParaRPr sz="1200" b="0" i="0" u="none" strike="noStrike" cap="none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Microsoft Office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Play</vt:lpstr>
      <vt:lpstr>Roboto</vt:lpstr>
      <vt:lpstr>Arial</vt:lpstr>
      <vt:lpstr>Office Theme</vt:lpstr>
      <vt:lpstr>Once-Weekly Semaglutide for Knee OA  in People With Obesity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Alice Lione</dc:creator>
  <cp:lastModifiedBy>Alice Lione</cp:lastModifiedBy>
  <cp:revision>1</cp:revision>
  <dcterms:created xsi:type="dcterms:W3CDTF">2024-11-05T11:17:53Z</dcterms:created>
  <dcterms:modified xsi:type="dcterms:W3CDTF">2025-01-21T15:41:52Z</dcterms:modified>
</cp:coreProperties>
</file>