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Play" panose="020B0604020202020204" charset="0"/>
      <p:regular r:id="rId4"/>
      <p:bold r:id="rId5"/>
    </p:embeddedFont>
    <p:embeddedFont>
      <p:font typeface="Roboto" panose="02000000000000000000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jt9YCi5OIUfsoubnj3dkAof7L1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9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8" name="Google Shape;9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3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367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5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1294646" y="2716040"/>
            <a:ext cx="10059154" cy="3460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2"/>
          </p:nvPr>
        </p:nvSpPr>
        <p:spPr>
          <a:xfrm>
            <a:off x="1294646" y="2082296"/>
            <a:ext cx="10059154" cy="47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 sz="1800"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600"/>
              <a:buChar char="•"/>
              <a:defRPr sz="1600"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400"/>
              <a:buChar char="•"/>
              <a:defRPr sz="1400"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6" descr="A close-up of a perso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  <a:defRPr sz="3200" b="1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976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bestofobesityweek.org/faculty-interview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GB"/>
              <a:t>Growing and Marketing Your Obesity Practice</a:t>
            </a:r>
            <a:endParaRPr/>
          </a:p>
        </p:txBody>
      </p:sp>
      <p:sp>
        <p:nvSpPr>
          <p:cNvPr id="101" name="Google Shape;101;p1"/>
          <p:cNvSpPr txBox="1">
            <a:spLocks noGrp="1"/>
          </p:cNvSpPr>
          <p:nvPr>
            <p:ph type="body" idx="1"/>
          </p:nvPr>
        </p:nvSpPr>
        <p:spPr>
          <a:xfrm>
            <a:off x="1294650" y="2047600"/>
            <a:ext cx="10602900" cy="325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00050" algn="l" rtl="0">
              <a:spcBef>
                <a:spcPts val="0"/>
              </a:spcBef>
              <a:spcAft>
                <a:spcPts val="600"/>
              </a:spcAft>
              <a:buClr>
                <a:srgbClr val="7C9A53"/>
              </a:buClr>
              <a:buSzPts val="2700"/>
              <a:buFont typeface="Roboto"/>
              <a:buChar char="‣"/>
            </a:pPr>
            <a:r>
              <a:rPr lang="en-GB" sz="1860" dirty="0"/>
              <a:t>Reimbursement is an issue for obesity care services</a:t>
            </a:r>
            <a:endParaRPr sz="1860" dirty="0"/>
          </a:p>
          <a:p>
            <a:pPr marL="457200" lvl="0" indent="-400050" algn="l" rtl="0">
              <a:spcBef>
                <a:spcPts val="0"/>
              </a:spcBef>
              <a:spcAft>
                <a:spcPts val="600"/>
              </a:spcAft>
              <a:buClr>
                <a:srgbClr val="7C9A53"/>
              </a:buClr>
              <a:buSzPts val="2700"/>
              <a:buFont typeface="Roboto"/>
              <a:buChar char="‣"/>
            </a:pPr>
            <a:r>
              <a:rPr lang="en-GB" sz="1860" dirty="0"/>
              <a:t>Create a flexible model that can link with other services in the area, and also adjust to unforeseen circumstances such as pandemics</a:t>
            </a:r>
            <a:endParaRPr sz="1860" dirty="0"/>
          </a:p>
          <a:p>
            <a:pPr marL="457200" lvl="0" indent="-400050" algn="l" rtl="0">
              <a:spcBef>
                <a:spcPts val="0"/>
              </a:spcBef>
              <a:spcAft>
                <a:spcPts val="600"/>
              </a:spcAft>
              <a:buClr>
                <a:srgbClr val="7C9A53"/>
              </a:buClr>
              <a:buSzPts val="2700"/>
              <a:buFont typeface="Roboto"/>
              <a:buChar char="‣"/>
            </a:pPr>
            <a:r>
              <a:rPr lang="en-GB" sz="1860" dirty="0"/>
              <a:t>Telemedicine is popular with patients</a:t>
            </a:r>
            <a:endParaRPr sz="1860" dirty="0"/>
          </a:p>
          <a:p>
            <a:pPr marL="457200" lvl="0" indent="-400050" algn="l" rtl="0">
              <a:spcBef>
                <a:spcPts val="0"/>
              </a:spcBef>
              <a:spcAft>
                <a:spcPts val="600"/>
              </a:spcAft>
              <a:buClr>
                <a:srgbClr val="7C9A53"/>
              </a:buClr>
              <a:buSzPts val="2700"/>
              <a:buFont typeface="Roboto"/>
              <a:buChar char="‣"/>
            </a:pPr>
            <a:r>
              <a:rPr lang="en-GB" sz="1860" dirty="0"/>
              <a:t>Get feedback from patients to ensure they are at the </a:t>
            </a:r>
            <a:r>
              <a:rPr lang="en-GB" sz="1860" dirty="0" err="1"/>
              <a:t>center</a:t>
            </a:r>
            <a:r>
              <a:rPr lang="en-GB" sz="1860" dirty="0"/>
              <a:t> of care</a:t>
            </a:r>
            <a:endParaRPr sz="1860" dirty="0"/>
          </a:p>
          <a:p>
            <a:pPr marL="457200" lvl="0" indent="-400050" algn="l" rtl="0">
              <a:spcBef>
                <a:spcPts val="0"/>
              </a:spcBef>
              <a:spcAft>
                <a:spcPts val="600"/>
              </a:spcAft>
              <a:buClr>
                <a:srgbClr val="7C9A53"/>
              </a:buClr>
              <a:buSzPts val="2700"/>
              <a:buFont typeface="Roboto"/>
              <a:buChar char="‣"/>
            </a:pPr>
            <a:r>
              <a:rPr lang="en-GB" sz="1860" dirty="0"/>
              <a:t>Clinical trial data is important and should be built into everyday practice</a:t>
            </a:r>
            <a:endParaRPr sz="1860" dirty="0"/>
          </a:p>
          <a:p>
            <a:pPr marL="457200" lvl="0" indent="-400050" algn="l" rtl="0">
              <a:spcBef>
                <a:spcPts val="0"/>
              </a:spcBef>
              <a:spcAft>
                <a:spcPts val="600"/>
              </a:spcAft>
              <a:buClr>
                <a:srgbClr val="7C9A53"/>
              </a:buClr>
              <a:buSzPts val="2700"/>
              <a:buFont typeface="Roboto"/>
              <a:buChar char="‣"/>
            </a:pPr>
            <a:r>
              <a:rPr lang="en-GB" sz="1860" dirty="0"/>
              <a:t>There are important rules to follow if recruiting patients for trials</a:t>
            </a:r>
            <a:endParaRPr sz="1860" dirty="0"/>
          </a:p>
          <a:p>
            <a:pPr marL="457200" lvl="0" indent="-400050" algn="l" rtl="0">
              <a:spcBef>
                <a:spcPts val="0"/>
              </a:spcBef>
              <a:spcAft>
                <a:spcPts val="600"/>
              </a:spcAft>
              <a:buClr>
                <a:srgbClr val="7C9A53"/>
              </a:buClr>
              <a:buSzPts val="2700"/>
              <a:buFont typeface="Roboto"/>
              <a:buChar char="‣"/>
            </a:pPr>
            <a:r>
              <a:rPr lang="en-GB" sz="1860" dirty="0"/>
              <a:t>Most referrals come from other clinicians, so make good networks to help market your practice with other subspeciality practices </a:t>
            </a:r>
            <a:endParaRPr sz="1860" dirty="0"/>
          </a:p>
        </p:txBody>
      </p:sp>
      <p:sp>
        <p:nvSpPr>
          <p:cNvPr id="102" name="Google Shape;102;p1"/>
          <p:cNvSpPr txBox="1"/>
          <p:nvPr/>
        </p:nvSpPr>
        <p:spPr>
          <a:xfrm>
            <a:off x="1294646" y="1416169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</a:pPr>
            <a:r>
              <a:rPr lang="en-GB" sz="3200" b="1" i="0" u="none" strike="noStrike" cap="none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rPr>
              <a:t>Key Takeaways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1476374" y="5896050"/>
            <a:ext cx="1042140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1" i="0" u="none" strike="noStrike" cap="none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Source: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Burridge K. Interview: Growing and Marketing Your Obesity Practice.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The Best of Obesity Week. November, 2024. </a:t>
            </a:r>
            <a:endParaRPr sz="1200" b="0" i="0" u="none" strike="noStrike" cap="none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Play</vt:lpstr>
      <vt:lpstr>Roboto</vt:lpstr>
      <vt:lpstr>Arial</vt:lpstr>
      <vt:lpstr>Office Theme</vt:lpstr>
      <vt:lpstr>Growing and Marketing Your Obesity Practice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Alice Lione</dc:creator>
  <cp:lastModifiedBy>Alice Lione</cp:lastModifiedBy>
  <cp:revision>1</cp:revision>
  <dcterms:created xsi:type="dcterms:W3CDTF">2024-11-05T11:17:53Z</dcterms:created>
  <dcterms:modified xsi:type="dcterms:W3CDTF">2025-01-21T16:16:35Z</dcterms:modified>
</cp:coreProperties>
</file>